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  <p:sldMasterId id="2147483674" r:id="rId3"/>
    <p:sldMasterId id="2147483683" r:id="rId4"/>
  </p:sldMasterIdLst>
  <p:notesMasterIdLst>
    <p:notesMasterId r:id="rId33"/>
  </p:notesMasterIdLst>
  <p:sldIdLst>
    <p:sldId id="295" r:id="rId5"/>
    <p:sldId id="297" r:id="rId6"/>
    <p:sldId id="299" r:id="rId7"/>
    <p:sldId id="300" r:id="rId8"/>
    <p:sldId id="301" r:id="rId9"/>
    <p:sldId id="302" r:id="rId10"/>
    <p:sldId id="303" r:id="rId11"/>
    <p:sldId id="304" r:id="rId12"/>
    <p:sldId id="265" r:id="rId13"/>
    <p:sldId id="271" r:id="rId14"/>
    <p:sldId id="259" r:id="rId15"/>
    <p:sldId id="272" r:id="rId16"/>
    <p:sldId id="273" r:id="rId17"/>
    <p:sldId id="275" r:id="rId18"/>
    <p:sldId id="276" r:id="rId19"/>
    <p:sldId id="277" r:id="rId20"/>
    <p:sldId id="278" r:id="rId21"/>
    <p:sldId id="279" r:id="rId22"/>
    <p:sldId id="280" r:id="rId23"/>
    <p:sldId id="282" r:id="rId24"/>
    <p:sldId id="283" r:id="rId25"/>
    <p:sldId id="285" r:id="rId26"/>
    <p:sldId id="286" r:id="rId27"/>
    <p:sldId id="291" r:id="rId28"/>
    <p:sldId id="292" r:id="rId29"/>
    <p:sldId id="293" r:id="rId30"/>
    <p:sldId id="262" r:id="rId31"/>
    <p:sldId id="269" r:id="rId32"/>
  </p:sldIdLst>
  <p:sldSz cx="14630400" cy="8229600"/>
  <p:notesSz cx="8229600" cy="14630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Наталья Брюханова" initials="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0080"/>
    <a:srgbClr val="2725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46" d="100"/>
          <a:sy n="46" d="100"/>
        </p:scale>
        <p:origin x="54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1-22T13:28:47.872" idx="7">
    <p:pos x="6000" y="0"/>
    <p:text>Подзаголовок "; шага к TRL", возникает диссонанс с цифрами справа - от 5 до 8. Мы идем в той же логике и делаем нумерацию от 1 до 4. Я могу предположить, что это было продолжение предыдущего слайда, поэтому такая нумерация, лучше все же избежать такого двоякого понимания и домыслов у жюри.</p:tex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EA2DEB-3173-43D9-8E41-699826DEC292}" type="doc">
      <dgm:prSet loTypeId="urn:microsoft.com/office/officeart/2005/8/layout/lProcess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76E3241-3F13-4A23-9614-394047A4222E}">
      <dgm:prSet phldrT="[Текст]" custT="1"/>
      <dgm:spPr/>
      <dgm:t>
        <a:bodyPr/>
        <a:lstStyle/>
        <a:p>
          <a:r>
            <a:rPr lang="ru-RU" sz="1800" b="1" dirty="0">
              <a:latin typeface="Gilroy-ExtraBold"/>
            </a:rPr>
            <a:t>Моделирование бизнес процессов</a:t>
          </a:r>
        </a:p>
      </dgm:t>
    </dgm:pt>
    <dgm:pt modelId="{AB51A431-212E-406B-88AD-169EBC265847}" type="parTrans" cxnId="{C9B3036F-D033-4EC4-BF2C-2071DCF3030C}">
      <dgm:prSet/>
      <dgm:spPr/>
      <dgm:t>
        <a:bodyPr/>
        <a:lstStyle/>
        <a:p>
          <a:endParaRPr lang="ru-RU"/>
        </a:p>
      </dgm:t>
    </dgm:pt>
    <dgm:pt modelId="{750D99F2-C37E-4B85-9A8D-7F279DB4558E}" type="sibTrans" cxnId="{C9B3036F-D033-4EC4-BF2C-2071DCF3030C}">
      <dgm:prSet/>
      <dgm:spPr/>
      <dgm:t>
        <a:bodyPr/>
        <a:lstStyle/>
        <a:p>
          <a:endParaRPr lang="ru-RU"/>
        </a:p>
      </dgm:t>
    </dgm:pt>
    <dgm:pt modelId="{9AE4EF95-DC04-42FC-A558-D81934BB8407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200" i="1" dirty="0">
              <a:latin typeface="Gilroy-ExtraBold"/>
            </a:rPr>
            <a:t>Обзор современных программных продуктов по моделированию бизнес-процессов. Практическая реализация технологий моделирования </a:t>
          </a:r>
          <a:r>
            <a:rPr lang="en-US" sz="1200" i="1" dirty="0"/>
            <a:t>IDEF </a:t>
          </a:r>
          <a:r>
            <a:rPr lang="ru-RU" sz="1200" i="1" dirty="0">
              <a:latin typeface="Gilroy-ExtraBold"/>
            </a:rPr>
            <a:t>и </a:t>
          </a:r>
          <a:r>
            <a:rPr lang="en-US" sz="1200" i="1" dirty="0"/>
            <a:t>BPMN</a:t>
          </a:r>
          <a:endParaRPr lang="ru-RU" sz="1200" i="1" dirty="0">
            <a:latin typeface="Gilroy-ExtraBold"/>
          </a:endParaRPr>
        </a:p>
      </dgm:t>
    </dgm:pt>
    <dgm:pt modelId="{88F406E4-B13E-4B76-85A1-10EB45001871}" type="parTrans" cxnId="{69187257-E71E-4F40-965C-78E91F569E33}">
      <dgm:prSet/>
      <dgm:spPr/>
      <dgm:t>
        <a:bodyPr/>
        <a:lstStyle/>
        <a:p>
          <a:endParaRPr lang="ru-RU"/>
        </a:p>
      </dgm:t>
    </dgm:pt>
    <dgm:pt modelId="{2444C1E7-9896-4611-B082-1F28BF767E17}" type="sibTrans" cxnId="{69187257-E71E-4F40-965C-78E91F569E33}">
      <dgm:prSet/>
      <dgm:spPr/>
      <dgm:t>
        <a:bodyPr/>
        <a:lstStyle/>
        <a:p>
          <a:endParaRPr lang="ru-RU"/>
        </a:p>
      </dgm:t>
    </dgm:pt>
    <dgm:pt modelId="{00977F08-BF3D-4BB3-8507-675132664DC8}">
      <dgm:prSet phldrT="[Текст]" custT="1"/>
      <dgm:spPr/>
      <dgm:t>
        <a:bodyPr/>
        <a:lstStyle/>
        <a:p>
          <a:r>
            <a:rPr lang="ru-RU" sz="1800" b="1" dirty="0">
              <a:latin typeface="Gilroy-ExtraBold"/>
            </a:rPr>
            <a:t>Нейронные сети</a:t>
          </a:r>
        </a:p>
      </dgm:t>
    </dgm:pt>
    <dgm:pt modelId="{5B88ED51-3173-481A-ABEA-7624516EB915}" type="parTrans" cxnId="{3AD2B43C-0DB3-4E58-9B07-E2A10D750B8A}">
      <dgm:prSet/>
      <dgm:spPr/>
      <dgm:t>
        <a:bodyPr/>
        <a:lstStyle/>
        <a:p>
          <a:endParaRPr lang="ru-RU"/>
        </a:p>
      </dgm:t>
    </dgm:pt>
    <dgm:pt modelId="{166CF509-E84F-4AA0-9B68-E92BCD8478DC}" type="sibTrans" cxnId="{3AD2B43C-0DB3-4E58-9B07-E2A10D750B8A}">
      <dgm:prSet/>
      <dgm:spPr/>
      <dgm:t>
        <a:bodyPr/>
        <a:lstStyle/>
        <a:p>
          <a:endParaRPr lang="ru-RU"/>
        </a:p>
      </dgm:t>
    </dgm:pt>
    <dgm:pt modelId="{87170DA8-D01A-497E-B1A1-0FE5EBE958B2}">
      <dgm:prSet phldrT="[Текст]"/>
      <dgm:spPr>
        <a:solidFill>
          <a:schemeClr val="accent2"/>
        </a:solidFill>
      </dgm:spPr>
      <dgm:t>
        <a:bodyPr/>
        <a:lstStyle/>
        <a:p>
          <a:r>
            <a:rPr lang="ru-RU" b="1" i="1" dirty="0">
              <a:latin typeface="Gilroy-ExtraBold"/>
            </a:rPr>
            <a:t>Понятие искусственного нейрона как модели биологического нейрона. Виды нейронных сетей и сферы их применения. Пример работы </a:t>
          </a:r>
          <a:r>
            <a:rPr lang="ru-RU" b="1" i="1" dirty="0" err="1">
              <a:latin typeface="Gilroy-ExtraBold"/>
            </a:rPr>
            <a:t>генеративно</a:t>
          </a:r>
          <a:r>
            <a:rPr lang="ru-RU" b="1" i="1" dirty="0">
              <a:latin typeface="Gilroy-ExtraBold"/>
            </a:rPr>
            <a:t> -состязательной и рекуррентной нейронной сети. Нейронные сети семейства </a:t>
          </a:r>
          <a:r>
            <a:rPr lang="en-US" b="1" i="1" dirty="0"/>
            <a:t>GPT</a:t>
          </a:r>
          <a:r>
            <a:rPr lang="ru-RU" b="1" i="1" dirty="0">
              <a:latin typeface="Gilroy-ExtraBold"/>
            </a:rPr>
            <a:t>. Новейшие языковые модели, модели для генерации изображений</a:t>
          </a:r>
        </a:p>
      </dgm:t>
    </dgm:pt>
    <dgm:pt modelId="{DE70624B-365B-46C3-8CE3-B97B09EE27AB}" type="parTrans" cxnId="{BB4C97BC-A086-47EA-BD96-29E4E3D186BD}">
      <dgm:prSet/>
      <dgm:spPr/>
      <dgm:t>
        <a:bodyPr/>
        <a:lstStyle/>
        <a:p>
          <a:endParaRPr lang="ru-RU"/>
        </a:p>
      </dgm:t>
    </dgm:pt>
    <dgm:pt modelId="{AC885392-B821-4FB8-A367-188013B607D2}" type="sibTrans" cxnId="{BB4C97BC-A086-47EA-BD96-29E4E3D186BD}">
      <dgm:prSet/>
      <dgm:spPr/>
      <dgm:t>
        <a:bodyPr/>
        <a:lstStyle/>
        <a:p>
          <a:endParaRPr lang="ru-RU"/>
        </a:p>
      </dgm:t>
    </dgm:pt>
    <dgm:pt modelId="{1BE215D7-0139-4A86-9734-3BDFDE17184B}">
      <dgm:prSet phldrT="[Текст]" custT="1"/>
      <dgm:spPr/>
      <dgm:t>
        <a:bodyPr/>
        <a:lstStyle/>
        <a:p>
          <a:br>
            <a:rPr lang="ru-RU" sz="1700" b="1" dirty="0"/>
          </a:br>
          <a:r>
            <a:rPr lang="ru-RU" sz="1700" b="1" dirty="0">
              <a:latin typeface="Gilroy-ExtraBold"/>
            </a:rPr>
            <a:t>Прогнозирование: быстрые приемы</a:t>
          </a:r>
        </a:p>
      </dgm:t>
    </dgm:pt>
    <dgm:pt modelId="{05B5BFFF-C1EC-49A7-889F-56607CEBFDC8}" type="parTrans" cxnId="{A3D4C557-6ED3-4B56-82FB-CD752F238816}">
      <dgm:prSet/>
      <dgm:spPr/>
      <dgm:t>
        <a:bodyPr/>
        <a:lstStyle/>
        <a:p>
          <a:endParaRPr lang="ru-RU"/>
        </a:p>
      </dgm:t>
    </dgm:pt>
    <dgm:pt modelId="{D5B061C9-9EEE-4C1F-A5B2-54AE8B8E9EEF}" type="sibTrans" cxnId="{A3D4C557-6ED3-4B56-82FB-CD752F238816}">
      <dgm:prSet/>
      <dgm:spPr/>
      <dgm:t>
        <a:bodyPr/>
        <a:lstStyle/>
        <a:p>
          <a:endParaRPr lang="ru-RU"/>
        </a:p>
      </dgm:t>
    </dgm:pt>
    <dgm:pt modelId="{3BA21CBD-8A0D-48C9-A40F-6B2E9892924B}">
      <dgm:prSet phldrT="[Текст]" custT="1"/>
      <dgm:spPr/>
      <dgm:t>
        <a:bodyPr/>
        <a:lstStyle/>
        <a:p>
          <a:r>
            <a:rPr lang="ru-RU" sz="1800" b="1" dirty="0">
              <a:latin typeface="Gilroy-ExtraBold"/>
            </a:rPr>
            <a:t>Обзор задач машинного обучения</a:t>
          </a:r>
        </a:p>
      </dgm:t>
    </dgm:pt>
    <dgm:pt modelId="{20620CED-97CC-4EA1-87F7-815A3A636D99}" type="parTrans" cxnId="{014AACB3-B0E7-4237-B327-B406559830A3}">
      <dgm:prSet/>
      <dgm:spPr/>
      <dgm:t>
        <a:bodyPr/>
        <a:lstStyle/>
        <a:p>
          <a:endParaRPr lang="ru-RU"/>
        </a:p>
      </dgm:t>
    </dgm:pt>
    <dgm:pt modelId="{BDC77315-F42B-47B8-9499-72A46BA0FF00}" type="sibTrans" cxnId="{014AACB3-B0E7-4237-B327-B406559830A3}">
      <dgm:prSet/>
      <dgm:spPr/>
      <dgm:t>
        <a:bodyPr/>
        <a:lstStyle/>
        <a:p>
          <a:endParaRPr lang="ru-RU"/>
        </a:p>
      </dgm:t>
    </dgm:pt>
    <dgm:pt modelId="{4E4AE458-7BEF-4110-9D3F-C8E96196875A}">
      <dgm:prSet custT="1"/>
      <dgm:spPr/>
      <dgm:t>
        <a:bodyPr/>
        <a:lstStyle/>
        <a:p>
          <a:r>
            <a:rPr lang="ru-RU" sz="1800" b="1" dirty="0">
              <a:effectLst/>
              <a:latin typeface="Gilroy-ExtraBold"/>
            </a:rPr>
            <a:t>Имитационное моделирование процессов и систем</a:t>
          </a:r>
        </a:p>
      </dgm:t>
    </dgm:pt>
    <dgm:pt modelId="{D98FB475-B433-489C-AAA3-3FB413B56DDD}" type="parTrans" cxnId="{97C53C70-2DDF-427D-80C7-5BE75EB87E3E}">
      <dgm:prSet/>
      <dgm:spPr/>
      <dgm:t>
        <a:bodyPr/>
        <a:lstStyle/>
        <a:p>
          <a:endParaRPr lang="ru-RU"/>
        </a:p>
      </dgm:t>
    </dgm:pt>
    <dgm:pt modelId="{69CBA62C-B68D-4883-8F12-8930482DA681}" type="sibTrans" cxnId="{97C53C70-2DDF-427D-80C7-5BE75EB87E3E}">
      <dgm:prSet/>
      <dgm:spPr/>
      <dgm:t>
        <a:bodyPr/>
        <a:lstStyle/>
        <a:p>
          <a:endParaRPr lang="ru-RU"/>
        </a:p>
      </dgm:t>
    </dgm:pt>
    <dgm:pt modelId="{9DC83702-E1DA-4AD9-9E0D-FEDA685CF3A9}" type="pres">
      <dgm:prSet presAssocID="{D3EA2DEB-3173-43D9-8E41-699826DEC292}" presName="theList" presStyleCnt="0">
        <dgm:presLayoutVars>
          <dgm:dir/>
          <dgm:animLvl val="lvl"/>
          <dgm:resizeHandles val="exact"/>
        </dgm:presLayoutVars>
      </dgm:prSet>
      <dgm:spPr/>
    </dgm:pt>
    <dgm:pt modelId="{D5A9387E-005D-4AE5-BCA8-3C1CD64B51E4}" type="pres">
      <dgm:prSet presAssocID="{876E3241-3F13-4A23-9614-394047A4222E}" presName="compNode" presStyleCnt="0"/>
      <dgm:spPr/>
    </dgm:pt>
    <dgm:pt modelId="{9303643A-DEA9-494C-AC34-C4A378FD8F4B}" type="pres">
      <dgm:prSet presAssocID="{876E3241-3F13-4A23-9614-394047A4222E}" presName="aNode" presStyleLbl="bgShp" presStyleIdx="0" presStyleCnt="5"/>
      <dgm:spPr/>
    </dgm:pt>
    <dgm:pt modelId="{4CD5DE75-CA3F-4ABA-AFD8-01F911D4770B}" type="pres">
      <dgm:prSet presAssocID="{876E3241-3F13-4A23-9614-394047A4222E}" presName="textNode" presStyleLbl="bgShp" presStyleIdx="0" presStyleCnt="5"/>
      <dgm:spPr/>
    </dgm:pt>
    <dgm:pt modelId="{6007A07D-A69C-441A-B7DE-793B141E3A9D}" type="pres">
      <dgm:prSet presAssocID="{876E3241-3F13-4A23-9614-394047A4222E}" presName="compChildNode" presStyleCnt="0"/>
      <dgm:spPr/>
    </dgm:pt>
    <dgm:pt modelId="{35B6C39A-FCAD-4FB1-AA56-FF56606CC323}" type="pres">
      <dgm:prSet presAssocID="{876E3241-3F13-4A23-9614-394047A4222E}" presName="theInnerList" presStyleCnt="0"/>
      <dgm:spPr/>
    </dgm:pt>
    <dgm:pt modelId="{41829DD8-5570-4614-9DEE-97B892839D4D}" type="pres">
      <dgm:prSet presAssocID="{9AE4EF95-DC04-42FC-A558-D81934BB8407}" presName="childNode" presStyleLbl="node1" presStyleIdx="0" presStyleCnt="2" custScaleY="210032">
        <dgm:presLayoutVars>
          <dgm:bulletEnabled val="1"/>
        </dgm:presLayoutVars>
      </dgm:prSet>
      <dgm:spPr/>
    </dgm:pt>
    <dgm:pt modelId="{1D3A046C-298A-4588-A8AA-AD611B3B09BD}" type="pres">
      <dgm:prSet presAssocID="{876E3241-3F13-4A23-9614-394047A4222E}" presName="aSpace" presStyleCnt="0"/>
      <dgm:spPr/>
    </dgm:pt>
    <dgm:pt modelId="{832284F1-D446-4BE4-A1CB-679EEE5610C5}" type="pres">
      <dgm:prSet presAssocID="{00977F08-BF3D-4BB3-8507-675132664DC8}" presName="compNode" presStyleCnt="0"/>
      <dgm:spPr/>
    </dgm:pt>
    <dgm:pt modelId="{9CAADDFB-135F-417F-B461-6003D8AABAF6}" type="pres">
      <dgm:prSet presAssocID="{00977F08-BF3D-4BB3-8507-675132664DC8}" presName="aNode" presStyleLbl="bgShp" presStyleIdx="1" presStyleCnt="5" custLinFactNeighborX="-4953" custLinFactNeighborY="-2003"/>
      <dgm:spPr/>
    </dgm:pt>
    <dgm:pt modelId="{B9AACB76-A3A6-41D5-9F21-00B075E3ED52}" type="pres">
      <dgm:prSet presAssocID="{00977F08-BF3D-4BB3-8507-675132664DC8}" presName="textNode" presStyleLbl="bgShp" presStyleIdx="1" presStyleCnt="5"/>
      <dgm:spPr/>
    </dgm:pt>
    <dgm:pt modelId="{BA7FAC54-F079-429F-8AF2-DF1C88A53515}" type="pres">
      <dgm:prSet presAssocID="{00977F08-BF3D-4BB3-8507-675132664DC8}" presName="compChildNode" presStyleCnt="0"/>
      <dgm:spPr/>
    </dgm:pt>
    <dgm:pt modelId="{9E8AFA9F-2FAC-46C4-A0F5-5EFC4739A9F2}" type="pres">
      <dgm:prSet presAssocID="{00977F08-BF3D-4BB3-8507-675132664DC8}" presName="theInnerList" presStyleCnt="0"/>
      <dgm:spPr/>
    </dgm:pt>
    <dgm:pt modelId="{8F6503C5-13F0-4309-955E-290587D430E7}" type="pres">
      <dgm:prSet presAssocID="{87170DA8-D01A-497E-B1A1-0FE5EBE958B2}" presName="childNode" presStyleLbl="node1" presStyleIdx="1" presStyleCnt="2" custScaleY="114491" custLinFactNeighborX="-8447" custLinFactNeighborY="-2953">
        <dgm:presLayoutVars>
          <dgm:bulletEnabled val="1"/>
        </dgm:presLayoutVars>
      </dgm:prSet>
      <dgm:spPr/>
    </dgm:pt>
    <dgm:pt modelId="{50A515DD-EAA3-4A91-90E7-D5CA68CD25E4}" type="pres">
      <dgm:prSet presAssocID="{00977F08-BF3D-4BB3-8507-675132664DC8}" presName="aSpace" presStyleCnt="0"/>
      <dgm:spPr/>
    </dgm:pt>
    <dgm:pt modelId="{7A34E348-F9D8-4685-90B1-1536C2C304DB}" type="pres">
      <dgm:prSet presAssocID="{4E4AE458-7BEF-4110-9D3F-C8E96196875A}" presName="compNode" presStyleCnt="0"/>
      <dgm:spPr/>
    </dgm:pt>
    <dgm:pt modelId="{98F40A3F-103A-47D5-BB6C-DE9F472E1D49}" type="pres">
      <dgm:prSet presAssocID="{4E4AE458-7BEF-4110-9D3F-C8E96196875A}" presName="aNode" presStyleLbl="bgShp" presStyleIdx="2" presStyleCnt="5" custLinFactNeighborX="939" custLinFactNeighborY="-1389"/>
      <dgm:spPr/>
    </dgm:pt>
    <dgm:pt modelId="{EC115E42-B795-4F88-8059-103F847DF55D}" type="pres">
      <dgm:prSet presAssocID="{4E4AE458-7BEF-4110-9D3F-C8E96196875A}" presName="textNode" presStyleLbl="bgShp" presStyleIdx="2" presStyleCnt="5"/>
      <dgm:spPr/>
    </dgm:pt>
    <dgm:pt modelId="{A09DCE35-9F46-430F-8C5E-91701DB6FC6D}" type="pres">
      <dgm:prSet presAssocID="{4E4AE458-7BEF-4110-9D3F-C8E96196875A}" presName="compChildNode" presStyleCnt="0"/>
      <dgm:spPr/>
    </dgm:pt>
    <dgm:pt modelId="{F1665E95-5E9D-4833-9785-EE9CCB0FAE11}" type="pres">
      <dgm:prSet presAssocID="{4E4AE458-7BEF-4110-9D3F-C8E96196875A}" presName="theInnerList" presStyleCnt="0"/>
      <dgm:spPr/>
    </dgm:pt>
    <dgm:pt modelId="{2ED8F5C4-2D2A-4BE0-A765-42446546C290}" type="pres">
      <dgm:prSet presAssocID="{4E4AE458-7BEF-4110-9D3F-C8E96196875A}" presName="aSpace" presStyleCnt="0"/>
      <dgm:spPr/>
    </dgm:pt>
    <dgm:pt modelId="{312B90F3-26F3-498E-89EF-EFD8633E3570}" type="pres">
      <dgm:prSet presAssocID="{1BE215D7-0139-4A86-9734-3BDFDE17184B}" presName="compNode" presStyleCnt="0"/>
      <dgm:spPr/>
    </dgm:pt>
    <dgm:pt modelId="{75889442-8CA3-457A-8E64-EC0A1ED81A2A}" type="pres">
      <dgm:prSet presAssocID="{1BE215D7-0139-4A86-9734-3BDFDE17184B}" presName="aNode" presStyleLbl="bgShp" presStyleIdx="3" presStyleCnt="5" custScaleX="108482"/>
      <dgm:spPr/>
    </dgm:pt>
    <dgm:pt modelId="{91691EF8-1C39-415B-B834-EB21361F7B7D}" type="pres">
      <dgm:prSet presAssocID="{1BE215D7-0139-4A86-9734-3BDFDE17184B}" presName="textNode" presStyleLbl="bgShp" presStyleIdx="3" presStyleCnt="5"/>
      <dgm:spPr/>
    </dgm:pt>
    <dgm:pt modelId="{4CC3C253-13ED-4FFC-885B-A4B8234EDE3D}" type="pres">
      <dgm:prSet presAssocID="{1BE215D7-0139-4A86-9734-3BDFDE17184B}" presName="compChildNode" presStyleCnt="0"/>
      <dgm:spPr/>
    </dgm:pt>
    <dgm:pt modelId="{BFFD72FE-4E26-4E1C-82AF-20AA988EDB33}" type="pres">
      <dgm:prSet presAssocID="{1BE215D7-0139-4A86-9734-3BDFDE17184B}" presName="theInnerList" presStyleCnt="0"/>
      <dgm:spPr/>
    </dgm:pt>
    <dgm:pt modelId="{6F300A00-9228-4BDF-A3CC-ED653B63E0ED}" type="pres">
      <dgm:prSet presAssocID="{1BE215D7-0139-4A86-9734-3BDFDE17184B}" presName="aSpace" presStyleCnt="0"/>
      <dgm:spPr/>
    </dgm:pt>
    <dgm:pt modelId="{A9B501D0-4F32-43AE-9991-DC8BDED70C8C}" type="pres">
      <dgm:prSet presAssocID="{3BA21CBD-8A0D-48C9-A40F-6B2E9892924B}" presName="compNode" presStyleCnt="0"/>
      <dgm:spPr/>
    </dgm:pt>
    <dgm:pt modelId="{F47937D6-DFB5-4FE0-AA6A-CFBF892B0035}" type="pres">
      <dgm:prSet presAssocID="{3BA21CBD-8A0D-48C9-A40F-6B2E9892924B}" presName="aNode" presStyleLbl="bgShp" presStyleIdx="4" presStyleCnt="5"/>
      <dgm:spPr/>
    </dgm:pt>
    <dgm:pt modelId="{4E6D0997-5F5B-48E5-9EF8-DFC3C786D042}" type="pres">
      <dgm:prSet presAssocID="{3BA21CBD-8A0D-48C9-A40F-6B2E9892924B}" presName="textNode" presStyleLbl="bgShp" presStyleIdx="4" presStyleCnt="5"/>
      <dgm:spPr/>
    </dgm:pt>
    <dgm:pt modelId="{56D7E558-07C2-44AC-80AF-908132672D04}" type="pres">
      <dgm:prSet presAssocID="{3BA21CBD-8A0D-48C9-A40F-6B2E9892924B}" presName="compChildNode" presStyleCnt="0"/>
      <dgm:spPr/>
    </dgm:pt>
    <dgm:pt modelId="{F9A3C0BF-4864-42E5-B2C5-E81FB5249784}" type="pres">
      <dgm:prSet presAssocID="{3BA21CBD-8A0D-48C9-A40F-6B2E9892924B}" presName="theInnerList" presStyleCnt="0"/>
      <dgm:spPr/>
    </dgm:pt>
  </dgm:ptLst>
  <dgm:cxnLst>
    <dgm:cxn modelId="{B406EB22-3E7E-4E13-8EEA-89A5BC12495F}" type="presOf" srcId="{1BE215D7-0139-4A86-9734-3BDFDE17184B}" destId="{91691EF8-1C39-415B-B834-EB21361F7B7D}" srcOrd="1" destOrd="0" presId="urn:microsoft.com/office/officeart/2005/8/layout/lProcess2"/>
    <dgm:cxn modelId="{2F66A02D-2E02-4C9B-8471-519F148971A2}" type="presOf" srcId="{00977F08-BF3D-4BB3-8507-675132664DC8}" destId="{B9AACB76-A3A6-41D5-9F21-00B075E3ED52}" srcOrd="1" destOrd="0" presId="urn:microsoft.com/office/officeart/2005/8/layout/lProcess2"/>
    <dgm:cxn modelId="{3AD2B43C-0DB3-4E58-9B07-E2A10D750B8A}" srcId="{D3EA2DEB-3173-43D9-8E41-699826DEC292}" destId="{00977F08-BF3D-4BB3-8507-675132664DC8}" srcOrd="1" destOrd="0" parTransId="{5B88ED51-3173-481A-ABEA-7624516EB915}" sibTransId="{166CF509-E84F-4AA0-9B68-E92BCD8478DC}"/>
    <dgm:cxn modelId="{3047306C-FF78-469B-8739-5961811F6749}" type="presOf" srcId="{876E3241-3F13-4A23-9614-394047A4222E}" destId="{4CD5DE75-CA3F-4ABA-AFD8-01F911D4770B}" srcOrd="1" destOrd="0" presId="urn:microsoft.com/office/officeart/2005/8/layout/lProcess2"/>
    <dgm:cxn modelId="{C9B3036F-D033-4EC4-BF2C-2071DCF3030C}" srcId="{D3EA2DEB-3173-43D9-8E41-699826DEC292}" destId="{876E3241-3F13-4A23-9614-394047A4222E}" srcOrd="0" destOrd="0" parTransId="{AB51A431-212E-406B-88AD-169EBC265847}" sibTransId="{750D99F2-C37E-4B85-9A8D-7F279DB4558E}"/>
    <dgm:cxn modelId="{97C53C70-2DDF-427D-80C7-5BE75EB87E3E}" srcId="{D3EA2DEB-3173-43D9-8E41-699826DEC292}" destId="{4E4AE458-7BEF-4110-9D3F-C8E96196875A}" srcOrd="2" destOrd="0" parTransId="{D98FB475-B433-489C-AAA3-3FB413B56DDD}" sibTransId="{69CBA62C-B68D-4883-8F12-8930482DA681}"/>
    <dgm:cxn modelId="{0EDF2357-B759-452E-AE95-021716E75101}" type="presOf" srcId="{87170DA8-D01A-497E-B1A1-0FE5EBE958B2}" destId="{8F6503C5-13F0-4309-955E-290587D430E7}" srcOrd="0" destOrd="0" presId="urn:microsoft.com/office/officeart/2005/8/layout/lProcess2"/>
    <dgm:cxn modelId="{69187257-E71E-4F40-965C-78E91F569E33}" srcId="{876E3241-3F13-4A23-9614-394047A4222E}" destId="{9AE4EF95-DC04-42FC-A558-D81934BB8407}" srcOrd="0" destOrd="0" parTransId="{88F406E4-B13E-4B76-85A1-10EB45001871}" sibTransId="{2444C1E7-9896-4611-B082-1F28BF767E17}"/>
    <dgm:cxn modelId="{A3D4C557-6ED3-4B56-82FB-CD752F238816}" srcId="{D3EA2DEB-3173-43D9-8E41-699826DEC292}" destId="{1BE215D7-0139-4A86-9734-3BDFDE17184B}" srcOrd="3" destOrd="0" parTransId="{05B5BFFF-C1EC-49A7-889F-56607CEBFDC8}" sibTransId="{D5B061C9-9EEE-4C1F-A5B2-54AE8B8E9EEF}"/>
    <dgm:cxn modelId="{FE353B78-8541-4734-AF1E-55B341FC0972}" type="presOf" srcId="{3BA21CBD-8A0D-48C9-A40F-6B2E9892924B}" destId="{4E6D0997-5F5B-48E5-9EF8-DFC3C786D042}" srcOrd="1" destOrd="0" presId="urn:microsoft.com/office/officeart/2005/8/layout/lProcess2"/>
    <dgm:cxn modelId="{9ECEED92-967C-48CF-9AA6-A6A6CAF388C4}" type="presOf" srcId="{4E4AE458-7BEF-4110-9D3F-C8E96196875A}" destId="{EC115E42-B795-4F88-8059-103F847DF55D}" srcOrd="1" destOrd="0" presId="urn:microsoft.com/office/officeart/2005/8/layout/lProcess2"/>
    <dgm:cxn modelId="{4F1DCD9C-284A-4475-A742-B299AD4F75BC}" type="presOf" srcId="{00977F08-BF3D-4BB3-8507-675132664DC8}" destId="{9CAADDFB-135F-417F-B461-6003D8AABAF6}" srcOrd="0" destOrd="0" presId="urn:microsoft.com/office/officeart/2005/8/layout/lProcess2"/>
    <dgm:cxn modelId="{A5094AB1-C6E7-4CBC-9DCA-FC1F47971692}" type="presOf" srcId="{4E4AE458-7BEF-4110-9D3F-C8E96196875A}" destId="{98F40A3F-103A-47D5-BB6C-DE9F472E1D49}" srcOrd="0" destOrd="0" presId="urn:microsoft.com/office/officeart/2005/8/layout/lProcess2"/>
    <dgm:cxn modelId="{014AACB3-B0E7-4237-B327-B406559830A3}" srcId="{D3EA2DEB-3173-43D9-8E41-699826DEC292}" destId="{3BA21CBD-8A0D-48C9-A40F-6B2E9892924B}" srcOrd="4" destOrd="0" parTransId="{20620CED-97CC-4EA1-87F7-815A3A636D99}" sibTransId="{BDC77315-F42B-47B8-9499-72A46BA0FF00}"/>
    <dgm:cxn modelId="{ADB58AB4-F73D-4927-AEFC-2E49A37DBB2D}" type="presOf" srcId="{9AE4EF95-DC04-42FC-A558-D81934BB8407}" destId="{41829DD8-5570-4614-9DEE-97B892839D4D}" srcOrd="0" destOrd="0" presId="urn:microsoft.com/office/officeart/2005/8/layout/lProcess2"/>
    <dgm:cxn modelId="{8CC914BC-DCE2-4C44-8847-65350F0C8487}" type="presOf" srcId="{3BA21CBD-8A0D-48C9-A40F-6B2E9892924B}" destId="{F47937D6-DFB5-4FE0-AA6A-CFBF892B0035}" srcOrd="0" destOrd="0" presId="urn:microsoft.com/office/officeart/2005/8/layout/lProcess2"/>
    <dgm:cxn modelId="{BB4C97BC-A086-47EA-BD96-29E4E3D186BD}" srcId="{00977F08-BF3D-4BB3-8507-675132664DC8}" destId="{87170DA8-D01A-497E-B1A1-0FE5EBE958B2}" srcOrd="0" destOrd="0" parTransId="{DE70624B-365B-46C3-8CE3-B97B09EE27AB}" sibTransId="{AC885392-B821-4FB8-A367-188013B607D2}"/>
    <dgm:cxn modelId="{F6D608BD-3657-44CB-A078-177756B3B47B}" type="presOf" srcId="{D3EA2DEB-3173-43D9-8E41-699826DEC292}" destId="{9DC83702-E1DA-4AD9-9E0D-FEDA685CF3A9}" srcOrd="0" destOrd="0" presId="urn:microsoft.com/office/officeart/2005/8/layout/lProcess2"/>
    <dgm:cxn modelId="{1DB453E5-4F52-4EE6-A5C0-2227EA89D0B4}" type="presOf" srcId="{1BE215D7-0139-4A86-9734-3BDFDE17184B}" destId="{75889442-8CA3-457A-8E64-EC0A1ED81A2A}" srcOrd="0" destOrd="0" presId="urn:microsoft.com/office/officeart/2005/8/layout/lProcess2"/>
    <dgm:cxn modelId="{65C549EF-715C-4F5B-B0AA-2F5ACA50FB51}" type="presOf" srcId="{876E3241-3F13-4A23-9614-394047A4222E}" destId="{9303643A-DEA9-494C-AC34-C4A378FD8F4B}" srcOrd="0" destOrd="0" presId="urn:microsoft.com/office/officeart/2005/8/layout/lProcess2"/>
    <dgm:cxn modelId="{B2EAD2BB-25A3-4539-BC0B-5D965C8C1101}" type="presParOf" srcId="{9DC83702-E1DA-4AD9-9E0D-FEDA685CF3A9}" destId="{D5A9387E-005D-4AE5-BCA8-3C1CD64B51E4}" srcOrd="0" destOrd="0" presId="urn:microsoft.com/office/officeart/2005/8/layout/lProcess2"/>
    <dgm:cxn modelId="{2481D1D8-BBC2-4264-87AF-321028474CFE}" type="presParOf" srcId="{D5A9387E-005D-4AE5-BCA8-3C1CD64B51E4}" destId="{9303643A-DEA9-494C-AC34-C4A378FD8F4B}" srcOrd="0" destOrd="0" presId="urn:microsoft.com/office/officeart/2005/8/layout/lProcess2"/>
    <dgm:cxn modelId="{E0A63AAD-21C1-46CD-BCE7-83292A8697E9}" type="presParOf" srcId="{D5A9387E-005D-4AE5-BCA8-3C1CD64B51E4}" destId="{4CD5DE75-CA3F-4ABA-AFD8-01F911D4770B}" srcOrd="1" destOrd="0" presId="urn:microsoft.com/office/officeart/2005/8/layout/lProcess2"/>
    <dgm:cxn modelId="{7AEAFEBB-ED3D-45C4-B47E-24A476931749}" type="presParOf" srcId="{D5A9387E-005D-4AE5-BCA8-3C1CD64B51E4}" destId="{6007A07D-A69C-441A-B7DE-793B141E3A9D}" srcOrd="2" destOrd="0" presId="urn:microsoft.com/office/officeart/2005/8/layout/lProcess2"/>
    <dgm:cxn modelId="{788B8788-A3C5-42DF-983F-CA80B3F3BB21}" type="presParOf" srcId="{6007A07D-A69C-441A-B7DE-793B141E3A9D}" destId="{35B6C39A-FCAD-4FB1-AA56-FF56606CC323}" srcOrd="0" destOrd="0" presId="urn:microsoft.com/office/officeart/2005/8/layout/lProcess2"/>
    <dgm:cxn modelId="{01952B1F-0613-461C-A6A9-CEDE11AEBBF5}" type="presParOf" srcId="{35B6C39A-FCAD-4FB1-AA56-FF56606CC323}" destId="{41829DD8-5570-4614-9DEE-97B892839D4D}" srcOrd="0" destOrd="0" presId="urn:microsoft.com/office/officeart/2005/8/layout/lProcess2"/>
    <dgm:cxn modelId="{85E17B3D-0A64-47EF-A659-69B987DD6CC0}" type="presParOf" srcId="{9DC83702-E1DA-4AD9-9E0D-FEDA685CF3A9}" destId="{1D3A046C-298A-4588-A8AA-AD611B3B09BD}" srcOrd="1" destOrd="0" presId="urn:microsoft.com/office/officeart/2005/8/layout/lProcess2"/>
    <dgm:cxn modelId="{726ACE29-B17D-46C8-9CCC-F4E59B1E5482}" type="presParOf" srcId="{9DC83702-E1DA-4AD9-9E0D-FEDA685CF3A9}" destId="{832284F1-D446-4BE4-A1CB-679EEE5610C5}" srcOrd="2" destOrd="0" presId="urn:microsoft.com/office/officeart/2005/8/layout/lProcess2"/>
    <dgm:cxn modelId="{FDE7786D-1CEA-4B1A-BA77-4499B3232012}" type="presParOf" srcId="{832284F1-D446-4BE4-A1CB-679EEE5610C5}" destId="{9CAADDFB-135F-417F-B461-6003D8AABAF6}" srcOrd="0" destOrd="0" presId="urn:microsoft.com/office/officeart/2005/8/layout/lProcess2"/>
    <dgm:cxn modelId="{7E2CF0D7-46EB-42DB-82E3-72A201F89BD2}" type="presParOf" srcId="{832284F1-D446-4BE4-A1CB-679EEE5610C5}" destId="{B9AACB76-A3A6-41D5-9F21-00B075E3ED52}" srcOrd="1" destOrd="0" presId="urn:microsoft.com/office/officeart/2005/8/layout/lProcess2"/>
    <dgm:cxn modelId="{D23AD47E-D33D-4D36-8380-A5440B9F99A9}" type="presParOf" srcId="{832284F1-D446-4BE4-A1CB-679EEE5610C5}" destId="{BA7FAC54-F079-429F-8AF2-DF1C88A53515}" srcOrd="2" destOrd="0" presId="urn:microsoft.com/office/officeart/2005/8/layout/lProcess2"/>
    <dgm:cxn modelId="{F9DB207A-67FA-41A0-9FF3-C633125BBD12}" type="presParOf" srcId="{BA7FAC54-F079-429F-8AF2-DF1C88A53515}" destId="{9E8AFA9F-2FAC-46C4-A0F5-5EFC4739A9F2}" srcOrd="0" destOrd="0" presId="urn:microsoft.com/office/officeart/2005/8/layout/lProcess2"/>
    <dgm:cxn modelId="{B0DCDA19-0634-474A-81BA-B3C1FD3EA3A1}" type="presParOf" srcId="{9E8AFA9F-2FAC-46C4-A0F5-5EFC4739A9F2}" destId="{8F6503C5-13F0-4309-955E-290587D430E7}" srcOrd="0" destOrd="0" presId="urn:microsoft.com/office/officeart/2005/8/layout/lProcess2"/>
    <dgm:cxn modelId="{350B57A8-78DA-4B3F-A8D9-52A033B9272B}" type="presParOf" srcId="{9DC83702-E1DA-4AD9-9E0D-FEDA685CF3A9}" destId="{50A515DD-EAA3-4A91-90E7-D5CA68CD25E4}" srcOrd="3" destOrd="0" presId="urn:microsoft.com/office/officeart/2005/8/layout/lProcess2"/>
    <dgm:cxn modelId="{90897372-8E56-4D3A-81B9-7D84CE8D289C}" type="presParOf" srcId="{9DC83702-E1DA-4AD9-9E0D-FEDA685CF3A9}" destId="{7A34E348-F9D8-4685-90B1-1536C2C304DB}" srcOrd="4" destOrd="0" presId="urn:microsoft.com/office/officeart/2005/8/layout/lProcess2"/>
    <dgm:cxn modelId="{FCA3136D-D6F2-43AA-A2D2-C9DE7D3409A3}" type="presParOf" srcId="{7A34E348-F9D8-4685-90B1-1536C2C304DB}" destId="{98F40A3F-103A-47D5-BB6C-DE9F472E1D49}" srcOrd="0" destOrd="0" presId="urn:microsoft.com/office/officeart/2005/8/layout/lProcess2"/>
    <dgm:cxn modelId="{20053A8B-FAC7-48B3-9E76-63F8D85D0E6A}" type="presParOf" srcId="{7A34E348-F9D8-4685-90B1-1536C2C304DB}" destId="{EC115E42-B795-4F88-8059-103F847DF55D}" srcOrd="1" destOrd="0" presId="urn:microsoft.com/office/officeart/2005/8/layout/lProcess2"/>
    <dgm:cxn modelId="{B8A82D6A-B7E4-4345-AAD5-D4408542FA96}" type="presParOf" srcId="{7A34E348-F9D8-4685-90B1-1536C2C304DB}" destId="{A09DCE35-9F46-430F-8C5E-91701DB6FC6D}" srcOrd="2" destOrd="0" presId="urn:microsoft.com/office/officeart/2005/8/layout/lProcess2"/>
    <dgm:cxn modelId="{A0529423-9755-4A03-A768-44E897BA6AC5}" type="presParOf" srcId="{A09DCE35-9F46-430F-8C5E-91701DB6FC6D}" destId="{F1665E95-5E9D-4833-9785-EE9CCB0FAE11}" srcOrd="0" destOrd="0" presId="urn:microsoft.com/office/officeart/2005/8/layout/lProcess2"/>
    <dgm:cxn modelId="{51ADF5D7-CA8A-4677-8125-E882B42748DB}" type="presParOf" srcId="{9DC83702-E1DA-4AD9-9E0D-FEDA685CF3A9}" destId="{2ED8F5C4-2D2A-4BE0-A765-42446546C290}" srcOrd="5" destOrd="0" presId="urn:microsoft.com/office/officeart/2005/8/layout/lProcess2"/>
    <dgm:cxn modelId="{10C2E748-DCBB-455A-ABAC-BE1B650B1669}" type="presParOf" srcId="{9DC83702-E1DA-4AD9-9E0D-FEDA685CF3A9}" destId="{312B90F3-26F3-498E-89EF-EFD8633E3570}" srcOrd="6" destOrd="0" presId="urn:microsoft.com/office/officeart/2005/8/layout/lProcess2"/>
    <dgm:cxn modelId="{C32D862F-0439-4A09-9C16-36A48CF2FF02}" type="presParOf" srcId="{312B90F3-26F3-498E-89EF-EFD8633E3570}" destId="{75889442-8CA3-457A-8E64-EC0A1ED81A2A}" srcOrd="0" destOrd="0" presId="urn:microsoft.com/office/officeart/2005/8/layout/lProcess2"/>
    <dgm:cxn modelId="{D3254407-7571-45D2-AE36-B506C96FE40C}" type="presParOf" srcId="{312B90F3-26F3-498E-89EF-EFD8633E3570}" destId="{91691EF8-1C39-415B-B834-EB21361F7B7D}" srcOrd="1" destOrd="0" presId="urn:microsoft.com/office/officeart/2005/8/layout/lProcess2"/>
    <dgm:cxn modelId="{ABC874F5-2612-4C5A-BB10-A454424D9691}" type="presParOf" srcId="{312B90F3-26F3-498E-89EF-EFD8633E3570}" destId="{4CC3C253-13ED-4FFC-885B-A4B8234EDE3D}" srcOrd="2" destOrd="0" presId="urn:microsoft.com/office/officeart/2005/8/layout/lProcess2"/>
    <dgm:cxn modelId="{3373B752-0094-487D-BB60-B6D8737BCF08}" type="presParOf" srcId="{4CC3C253-13ED-4FFC-885B-A4B8234EDE3D}" destId="{BFFD72FE-4E26-4E1C-82AF-20AA988EDB33}" srcOrd="0" destOrd="0" presId="urn:microsoft.com/office/officeart/2005/8/layout/lProcess2"/>
    <dgm:cxn modelId="{C0618D48-F842-4176-8CB0-412C04AF33B5}" type="presParOf" srcId="{9DC83702-E1DA-4AD9-9E0D-FEDA685CF3A9}" destId="{6F300A00-9228-4BDF-A3CC-ED653B63E0ED}" srcOrd="7" destOrd="0" presId="urn:microsoft.com/office/officeart/2005/8/layout/lProcess2"/>
    <dgm:cxn modelId="{D452AE40-48BD-4442-809D-7E7F082A1C78}" type="presParOf" srcId="{9DC83702-E1DA-4AD9-9E0D-FEDA685CF3A9}" destId="{A9B501D0-4F32-43AE-9991-DC8BDED70C8C}" srcOrd="8" destOrd="0" presId="urn:microsoft.com/office/officeart/2005/8/layout/lProcess2"/>
    <dgm:cxn modelId="{5FC0AEF9-A474-448C-8DDF-B0A65EFBA620}" type="presParOf" srcId="{A9B501D0-4F32-43AE-9991-DC8BDED70C8C}" destId="{F47937D6-DFB5-4FE0-AA6A-CFBF892B0035}" srcOrd="0" destOrd="0" presId="urn:microsoft.com/office/officeart/2005/8/layout/lProcess2"/>
    <dgm:cxn modelId="{565044DE-CB50-462E-BA92-881CD5557817}" type="presParOf" srcId="{A9B501D0-4F32-43AE-9991-DC8BDED70C8C}" destId="{4E6D0997-5F5B-48E5-9EF8-DFC3C786D042}" srcOrd="1" destOrd="0" presId="urn:microsoft.com/office/officeart/2005/8/layout/lProcess2"/>
    <dgm:cxn modelId="{1BA48DA7-9AD6-45CF-8339-AECFB66619DF}" type="presParOf" srcId="{A9B501D0-4F32-43AE-9991-DC8BDED70C8C}" destId="{56D7E558-07C2-44AC-80AF-908132672D04}" srcOrd="2" destOrd="0" presId="urn:microsoft.com/office/officeart/2005/8/layout/lProcess2"/>
    <dgm:cxn modelId="{EF6DD80A-ADE4-4A16-809B-D7BE50B60922}" type="presParOf" srcId="{56D7E558-07C2-44AC-80AF-908132672D04}" destId="{F9A3C0BF-4864-42E5-B2C5-E81FB5249784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E0ECF5-8ECF-4E15-BE63-2D21AFB44502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D40BF62A-C5C5-4F17-A792-75CBFED28693}">
      <dgm:prSet phldrT="[Текст]"/>
      <dgm:spPr/>
      <dgm:t>
        <a:bodyPr/>
        <a:lstStyle/>
        <a:p>
          <a:r>
            <a:rPr lang="ru-RU" altLang="ru-RU" dirty="0"/>
            <a:t>Структурный анализ</a:t>
          </a:r>
          <a:endParaRPr lang="ru-RU" dirty="0"/>
        </a:p>
      </dgm:t>
    </dgm:pt>
    <dgm:pt modelId="{7D4F2C0F-28BB-4B3E-99C2-7E058DD003E7}" type="parTrans" cxnId="{F8B5F4F0-075A-4AD0-9CD3-72AFDD1EE27E}">
      <dgm:prSet/>
      <dgm:spPr/>
      <dgm:t>
        <a:bodyPr/>
        <a:lstStyle/>
        <a:p>
          <a:endParaRPr lang="ru-RU"/>
        </a:p>
      </dgm:t>
    </dgm:pt>
    <dgm:pt modelId="{4A2452C6-67CF-41E9-8089-82EE3FEAA1B0}" type="sibTrans" cxnId="{F8B5F4F0-075A-4AD0-9CD3-72AFDD1EE27E}">
      <dgm:prSet/>
      <dgm:spPr/>
      <dgm:t>
        <a:bodyPr/>
        <a:lstStyle/>
        <a:p>
          <a:endParaRPr lang="ru-RU"/>
        </a:p>
      </dgm:t>
    </dgm:pt>
    <dgm:pt modelId="{E610F472-1CA7-453B-BD0E-61BE3922BB84}">
      <dgm:prSet phldrT="[Текст]"/>
      <dgm:spPr/>
      <dgm:t>
        <a:bodyPr/>
        <a:lstStyle/>
        <a:p>
          <a:r>
            <a:rPr lang="ru-RU" altLang="ru-RU" dirty="0"/>
            <a:t>Формализованное описание модели</a:t>
          </a:r>
          <a:endParaRPr lang="ru-RU" dirty="0"/>
        </a:p>
      </dgm:t>
    </dgm:pt>
    <dgm:pt modelId="{76E484B5-A091-4D96-BC31-BA276F4E098F}" type="parTrans" cxnId="{E2954252-6BCE-4EBC-A3CC-BAD174AC8BC2}">
      <dgm:prSet/>
      <dgm:spPr/>
      <dgm:t>
        <a:bodyPr/>
        <a:lstStyle/>
        <a:p>
          <a:endParaRPr lang="ru-RU"/>
        </a:p>
      </dgm:t>
    </dgm:pt>
    <dgm:pt modelId="{6AAF9658-AE54-4782-B402-4CE580FFF13B}" type="sibTrans" cxnId="{E2954252-6BCE-4EBC-A3CC-BAD174AC8BC2}">
      <dgm:prSet/>
      <dgm:spPr/>
      <dgm:t>
        <a:bodyPr/>
        <a:lstStyle/>
        <a:p>
          <a:endParaRPr lang="ru-RU"/>
        </a:p>
      </dgm:t>
    </dgm:pt>
    <dgm:pt modelId="{3AB05F9D-B58A-4457-81F1-2221A761FABB}">
      <dgm:prSet phldrT="[Текст]"/>
      <dgm:spPr/>
      <dgm:t>
        <a:bodyPr/>
        <a:lstStyle/>
        <a:p>
          <a:r>
            <a:rPr lang="ru-RU" altLang="ru-RU" dirty="0"/>
            <a:t>Проведение эксперимента</a:t>
          </a:r>
          <a:endParaRPr lang="ru-RU" dirty="0"/>
        </a:p>
      </dgm:t>
    </dgm:pt>
    <dgm:pt modelId="{F1C8EE5A-83D4-431C-A415-0679EF5F360B}" type="parTrans" cxnId="{99A532A7-44C3-4879-9614-9E217FC1529B}">
      <dgm:prSet/>
      <dgm:spPr/>
      <dgm:t>
        <a:bodyPr/>
        <a:lstStyle/>
        <a:p>
          <a:endParaRPr lang="ru-RU"/>
        </a:p>
      </dgm:t>
    </dgm:pt>
    <dgm:pt modelId="{EA8B6B59-8064-49B5-89DE-411C967A0D75}" type="sibTrans" cxnId="{99A532A7-44C3-4879-9614-9E217FC1529B}">
      <dgm:prSet/>
      <dgm:spPr/>
      <dgm:t>
        <a:bodyPr/>
        <a:lstStyle/>
        <a:p>
          <a:endParaRPr lang="ru-RU"/>
        </a:p>
      </dgm:t>
    </dgm:pt>
    <dgm:pt modelId="{9067E3DF-6010-4249-A2AB-F49C5C48DC71}">
      <dgm:prSet/>
      <dgm:spPr/>
      <dgm:t>
        <a:bodyPr/>
        <a:lstStyle/>
        <a:p>
          <a:r>
            <a:rPr lang="ru-RU" altLang="ru-RU" dirty="0"/>
            <a:t>Построение модели</a:t>
          </a:r>
          <a:endParaRPr lang="ru-RU" dirty="0"/>
        </a:p>
      </dgm:t>
    </dgm:pt>
    <dgm:pt modelId="{73BD46F2-58FB-4264-AB28-0FA8568DF906}" type="parTrans" cxnId="{7C00F088-57A8-4764-880D-7FC449B1D638}">
      <dgm:prSet/>
      <dgm:spPr/>
      <dgm:t>
        <a:bodyPr/>
        <a:lstStyle/>
        <a:p>
          <a:endParaRPr lang="ru-RU"/>
        </a:p>
      </dgm:t>
    </dgm:pt>
    <dgm:pt modelId="{04D54D81-8B36-47C8-A0D1-5639F0C93369}" type="sibTrans" cxnId="{7C00F088-57A8-4764-880D-7FC449B1D638}">
      <dgm:prSet/>
      <dgm:spPr/>
      <dgm:t>
        <a:bodyPr/>
        <a:lstStyle/>
        <a:p>
          <a:endParaRPr lang="ru-RU"/>
        </a:p>
      </dgm:t>
    </dgm:pt>
    <dgm:pt modelId="{D0DA40F6-8FEB-46AE-9B99-31A214D5F6E6}" type="pres">
      <dgm:prSet presAssocID="{E1E0ECF5-8ECF-4E15-BE63-2D21AFB44502}" presName="rootnode" presStyleCnt="0">
        <dgm:presLayoutVars>
          <dgm:chMax/>
          <dgm:chPref/>
          <dgm:dir/>
          <dgm:animLvl val="lvl"/>
        </dgm:presLayoutVars>
      </dgm:prSet>
      <dgm:spPr/>
    </dgm:pt>
    <dgm:pt modelId="{7CF35976-F6A1-4877-A7CA-F80EC7F85474}" type="pres">
      <dgm:prSet presAssocID="{D40BF62A-C5C5-4F17-A792-75CBFED28693}" presName="composite" presStyleCnt="0"/>
      <dgm:spPr/>
    </dgm:pt>
    <dgm:pt modelId="{6E6580CE-704F-4DE6-AE01-33358FC3AAF7}" type="pres">
      <dgm:prSet presAssocID="{D40BF62A-C5C5-4F17-A792-75CBFED28693}" presName="bentUpArrow1" presStyleLbl="alignImgPlace1" presStyleIdx="0" presStyleCnt="3"/>
      <dgm:spPr/>
    </dgm:pt>
    <dgm:pt modelId="{AC8E5FFF-BB68-4CBC-B84D-92DF130A7044}" type="pres">
      <dgm:prSet presAssocID="{D40BF62A-C5C5-4F17-A792-75CBFED28693}" presName="ParentText" presStyleLbl="node1" presStyleIdx="0" presStyleCnt="4" custScaleX="199215">
        <dgm:presLayoutVars>
          <dgm:chMax val="1"/>
          <dgm:chPref val="1"/>
          <dgm:bulletEnabled val="1"/>
        </dgm:presLayoutVars>
      </dgm:prSet>
      <dgm:spPr/>
    </dgm:pt>
    <dgm:pt modelId="{45F2EBEB-9C57-4D1E-8E6A-56C085F17769}" type="pres">
      <dgm:prSet presAssocID="{D40BF62A-C5C5-4F17-A792-75CBFED28693}" presName="ChildText" presStyleLbl="revTx" presStyleIdx="0" presStyleCnt="3" custLinFactNeighborX="-322" custLinFactNeighborY="-2108">
        <dgm:presLayoutVars>
          <dgm:chMax val="0"/>
          <dgm:chPref val="0"/>
          <dgm:bulletEnabled val="1"/>
        </dgm:presLayoutVars>
      </dgm:prSet>
      <dgm:spPr/>
    </dgm:pt>
    <dgm:pt modelId="{E8154F48-1118-47FA-9E04-331ABFFC2588}" type="pres">
      <dgm:prSet presAssocID="{4A2452C6-67CF-41E9-8089-82EE3FEAA1B0}" presName="sibTrans" presStyleCnt="0"/>
      <dgm:spPr/>
    </dgm:pt>
    <dgm:pt modelId="{5E1E9678-E8D8-440E-B9B3-181068C189B8}" type="pres">
      <dgm:prSet presAssocID="{E610F472-1CA7-453B-BD0E-61BE3922BB84}" presName="composite" presStyleCnt="0"/>
      <dgm:spPr/>
    </dgm:pt>
    <dgm:pt modelId="{9623FC6F-69DE-4320-912A-C485ACFCA9FA}" type="pres">
      <dgm:prSet presAssocID="{E610F472-1CA7-453B-BD0E-61BE3922BB84}" presName="bentUpArrow1" presStyleLbl="alignImgPlace1" presStyleIdx="1" presStyleCnt="3" custLinFactNeighborX="4632" custLinFactNeighborY="-139"/>
      <dgm:spPr/>
    </dgm:pt>
    <dgm:pt modelId="{A8B17765-00E2-49C1-A51F-4876922CF813}" type="pres">
      <dgm:prSet presAssocID="{E610F472-1CA7-453B-BD0E-61BE3922BB84}" presName="ParentText" presStyleLbl="node1" presStyleIdx="1" presStyleCnt="4" custScaleX="189429" custLinFactNeighborX="20594" custLinFactNeighborY="186">
        <dgm:presLayoutVars>
          <dgm:chMax val="1"/>
          <dgm:chPref val="1"/>
          <dgm:bulletEnabled val="1"/>
        </dgm:presLayoutVars>
      </dgm:prSet>
      <dgm:spPr/>
    </dgm:pt>
    <dgm:pt modelId="{38DF91D0-6513-4AB4-BDEA-FD874FBFE8B7}" type="pres">
      <dgm:prSet presAssocID="{E610F472-1CA7-453B-BD0E-61BE3922BB84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8E747765-6EF1-4BD2-82C9-C8E0FC1E7F4A}" type="pres">
      <dgm:prSet presAssocID="{6AAF9658-AE54-4782-B402-4CE580FFF13B}" presName="sibTrans" presStyleCnt="0"/>
      <dgm:spPr/>
    </dgm:pt>
    <dgm:pt modelId="{B1CDB681-54C0-44EA-B5E0-A7D59D2C4E87}" type="pres">
      <dgm:prSet presAssocID="{9067E3DF-6010-4249-A2AB-F49C5C48DC71}" presName="composite" presStyleCnt="0"/>
      <dgm:spPr/>
    </dgm:pt>
    <dgm:pt modelId="{C56563BA-12FA-449D-9351-5C35E68DFB2E}" type="pres">
      <dgm:prSet presAssocID="{9067E3DF-6010-4249-A2AB-F49C5C48DC71}" presName="bentUpArrow1" presStyleLbl="alignImgPlace1" presStyleIdx="2" presStyleCnt="3" custScaleX="71109" custScaleY="83534" custLinFactNeighborX="6646" custLinFactNeighborY="-11037"/>
      <dgm:spPr/>
    </dgm:pt>
    <dgm:pt modelId="{C1AE6D83-5C89-4442-A526-98504458ED4B}" type="pres">
      <dgm:prSet presAssocID="{9067E3DF-6010-4249-A2AB-F49C5C48DC71}" presName="ParentText" presStyleLbl="node1" presStyleIdx="2" presStyleCnt="4" custScaleX="179367" custLinFactNeighborX="24023" custLinFactNeighborY="-732">
        <dgm:presLayoutVars>
          <dgm:chMax val="1"/>
          <dgm:chPref val="1"/>
          <dgm:bulletEnabled val="1"/>
        </dgm:presLayoutVars>
      </dgm:prSet>
      <dgm:spPr/>
    </dgm:pt>
    <dgm:pt modelId="{FC69A8D4-4E4C-472D-90E5-4122E35A4344}" type="pres">
      <dgm:prSet presAssocID="{9067E3DF-6010-4249-A2AB-F49C5C48DC71}" presName="ChildText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3E25EDF0-6CB4-4C27-9F13-FB73EDC0632D}" type="pres">
      <dgm:prSet presAssocID="{04D54D81-8B36-47C8-A0D1-5639F0C93369}" presName="sibTrans" presStyleCnt="0"/>
      <dgm:spPr/>
    </dgm:pt>
    <dgm:pt modelId="{888D3DE0-242B-41B2-9025-552F2A984DAF}" type="pres">
      <dgm:prSet presAssocID="{3AB05F9D-B58A-4457-81F1-2221A761FABB}" presName="composite" presStyleCnt="0"/>
      <dgm:spPr/>
    </dgm:pt>
    <dgm:pt modelId="{E37BD365-AB71-435E-BD60-2B6152F01007}" type="pres">
      <dgm:prSet presAssocID="{3AB05F9D-B58A-4457-81F1-2221A761FABB}" presName="ParentText" presStyleLbl="node1" presStyleIdx="3" presStyleCnt="4" custScaleX="173250" custLinFactNeighborX="11346" custLinFactNeighborY="-1992">
        <dgm:presLayoutVars>
          <dgm:chMax val="1"/>
          <dgm:chPref val="1"/>
          <dgm:bulletEnabled val="1"/>
        </dgm:presLayoutVars>
      </dgm:prSet>
      <dgm:spPr/>
    </dgm:pt>
  </dgm:ptLst>
  <dgm:cxnLst>
    <dgm:cxn modelId="{8F80A333-DB8D-4505-BD2A-BAAA84C64BBB}" type="presOf" srcId="{3AB05F9D-B58A-4457-81F1-2221A761FABB}" destId="{E37BD365-AB71-435E-BD60-2B6152F01007}" srcOrd="0" destOrd="0" presId="urn:microsoft.com/office/officeart/2005/8/layout/StepDownProcess"/>
    <dgm:cxn modelId="{CC5C673C-4741-4E04-BC98-374CA0AF854D}" type="presOf" srcId="{9067E3DF-6010-4249-A2AB-F49C5C48DC71}" destId="{C1AE6D83-5C89-4442-A526-98504458ED4B}" srcOrd="0" destOrd="0" presId="urn:microsoft.com/office/officeart/2005/8/layout/StepDownProcess"/>
    <dgm:cxn modelId="{F8335B4A-5B06-4877-932A-F47B560BD0A3}" type="presOf" srcId="{D40BF62A-C5C5-4F17-A792-75CBFED28693}" destId="{AC8E5FFF-BB68-4CBC-B84D-92DF130A7044}" srcOrd="0" destOrd="0" presId="urn:microsoft.com/office/officeart/2005/8/layout/StepDownProcess"/>
    <dgm:cxn modelId="{E2954252-6BCE-4EBC-A3CC-BAD174AC8BC2}" srcId="{E1E0ECF5-8ECF-4E15-BE63-2D21AFB44502}" destId="{E610F472-1CA7-453B-BD0E-61BE3922BB84}" srcOrd="1" destOrd="0" parTransId="{76E484B5-A091-4D96-BC31-BA276F4E098F}" sibTransId="{6AAF9658-AE54-4782-B402-4CE580FFF13B}"/>
    <dgm:cxn modelId="{EFBF7E53-860B-4E30-94CC-55AA5F18B7A2}" type="presOf" srcId="{E610F472-1CA7-453B-BD0E-61BE3922BB84}" destId="{A8B17765-00E2-49C1-A51F-4876922CF813}" srcOrd="0" destOrd="0" presId="urn:microsoft.com/office/officeart/2005/8/layout/StepDownProcess"/>
    <dgm:cxn modelId="{7C00F088-57A8-4764-880D-7FC449B1D638}" srcId="{E1E0ECF5-8ECF-4E15-BE63-2D21AFB44502}" destId="{9067E3DF-6010-4249-A2AB-F49C5C48DC71}" srcOrd="2" destOrd="0" parTransId="{73BD46F2-58FB-4264-AB28-0FA8568DF906}" sibTransId="{04D54D81-8B36-47C8-A0D1-5639F0C93369}"/>
    <dgm:cxn modelId="{99A532A7-44C3-4879-9614-9E217FC1529B}" srcId="{E1E0ECF5-8ECF-4E15-BE63-2D21AFB44502}" destId="{3AB05F9D-B58A-4457-81F1-2221A761FABB}" srcOrd="3" destOrd="0" parTransId="{F1C8EE5A-83D4-431C-A415-0679EF5F360B}" sibTransId="{EA8B6B59-8064-49B5-89DE-411C967A0D75}"/>
    <dgm:cxn modelId="{F53318E1-65D0-482E-A56E-32FA4CDED603}" type="presOf" srcId="{E1E0ECF5-8ECF-4E15-BE63-2D21AFB44502}" destId="{D0DA40F6-8FEB-46AE-9B99-31A214D5F6E6}" srcOrd="0" destOrd="0" presId="urn:microsoft.com/office/officeart/2005/8/layout/StepDownProcess"/>
    <dgm:cxn modelId="{F8B5F4F0-075A-4AD0-9CD3-72AFDD1EE27E}" srcId="{E1E0ECF5-8ECF-4E15-BE63-2D21AFB44502}" destId="{D40BF62A-C5C5-4F17-A792-75CBFED28693}" srcOrd="0" destOrd="0" parTransId="{7D4F2C0F-28BB-4B3E-99C2-7E058DD003E7}" sibTransId="{4A2452C6-67CF-41E9-8089-82EE3FEAA1B0}"/>
    <dgm:cxn modelId="{8588B325-A7C7-4067-93B8-79DB3A2A1045}" type="presParOf" srcId="{D0DA40F6-8FEB-46AE-9B99-31A214D5F6E6}" destId="{7CF35976-F6A1-4877-A7CA-F80EC7F85474}" srcOrd="0" destOrd="0" presId="urn:microsoft.com/office/officeart/2005/8/layout/StepDownProcess"/>
    <dgm:cxn modelId="{273E4F37-6E82-44E2-800E-D25C8F75A1C2}" type="presParOf" srcId="{7CF35976-F6A1-4877-A7CA-F80EC7F85474}" destId="{6E6580CE-704F-4DE6-AE01-33358FC3AAF7}" srcOrd="0" destOrd="0" presId="urn:microsoft.com/office/officeart/2005/8/layout/StepDownProcess"/>
    <dgm:cxn modelId="{9A56F8F8-DF39-472D-8CB2-4E633B706072}" type="presParOf" srcId="{7CF35976-F6A1-4877-A7CA-F80EC7F85474}" destId="{AC8E5FFF-BB68-4CBC-B84D-92DF130A7044}" srcOrd="1" destOrd="0" presId="urn:microsoft.com/office/officeart/2005/8/layout/StepDownProcess"/>
    <dgm:cxn modelId="{D9DC00FB-B918-431B-BE27-32C3DA07E167}" type="presParOf" srcId="{7CF35976-F6A1-4877-A7CA-F80EC7F85474}" destId="{45F2EBEB-9C57-4D1E-8E6A-56C085F17769}" srcOrd="2" destOrd="0" presId="urn:microsoft.com/office/officeart/2005/8/layout/StepDownProcess"/>
    <dgm:cxn modelId="{E46835BF-41EC-402F-901E-828EA448500B}" type="presParOf" srcId="{D0DA40F6-8FEB-46AE-9B99-31A214D5F6E6}" destId="{E8154F48-1118-47FA-9E04-331ABFFC2588}" srcOrd="1" destOrd="0" presId="urn:microsoft.com/office/officeart/2005/8/layout/StepDownProcess"/>
    <dgm:cxn modelId="{76B2544D-6472-415C-AFB3-79CD1E5D68E0}" type="presParOf" srcId="{D0DA40F6-8FEB-46AE-9B99-31A214D5F6E6}" destId="{5E1E9678-E8D8-440E-B9B3-181068C189B8}" srcOrd="2" destOrd="0" presId="urn:microsoft.com/office/officeart/2005/8/layout/StepDownProcess"/>
    <dgm:cxn modelId="{A9FB0033-6ACC-4C54-A853-280F92B3F862}" type="presParOf" srcId="{5E1E9678-E8D8-440E-B9B3-181068C189B8}" destId="{9623FC6F-69DE-4320-912A-C485ACFCA9FA}" srcOrd="0" destOrd="0" presId="urn:microsoft.com/office/officeart/2005/8/layout/StepDownProcess"/>
    <dgm:cxn modelId="{2C2E5261-A026-408E-9657-423D0257BB17}" type="presParOf" srcId="{5E1E9678-E8D8-440E-B9B3-181068C189B8}" destId="{A8B17765-00E2-49C1-A51F-4876922CF813}" srcOrd="1" destOrd="0" presId="urn:microsoft.com/office/officeart/2005/8/layout/StepDownProcess"/>
    <dgm:cxn modelId="{F5C3C471-B3AD-4D03-BB7E-F1D8A6B9CB86}" type="presParOf" srcId="{5E1E9678-E8D8-440E-B9B3-181068C189B8}" destId="{38DF91D0-6513-4AB4-BDEA-FD874FBFE8B7}" srcOrd="2" destOrd="0" presId="urn:microsoft.com/office/officeart/2005/8/layout/StepDownProcess"/>
    <dgm:cxn modelId="{5ED79EE7-8005-4704-9500-4F5BB92C0402}" type="presParOf" srcId="{D0DA40F6-8FEB-46AE-9B99-31A214D5F6E6}" destId="{8E747765-6EF1-4BD2-82C9-C8E0FC1E7F4A}" srcOrd="3" destOrd="0" presId="urn:microsoft.com/office/officeart/2005/8/layout/StepDownProcess"/>
    <dgm:cxn modelId="{1AD9E1C1-E70E-4834-A25E-A89FD33CE0C0}" type="presParOf" srcId="{D0DA40F6-8FEB-46AE-9B99-31A214D5F6E6}" destId="{B1CDB681-54C0-44EA-B5E0-A7D59D2C4E87}" srcOrd="4" destOrd="0" presId="urn:microsoft.com/office/officeart/2005/8/layout/StepDownProcess"/>
    <dgm:cxn modelId="{C6892C99-20C5-43FB-87DF-0DAE840AC890}" type="presParOf" srcId="{B1CDB681-54C0-44EA-B5E0-A7D59D2C4E87}" destId="{C56563BA-12FA-449D-9351-5C35E68DFB2E}" srcOrd="0" destOrd="0" presId="urn:microsoft.com/office/officeart/2005/8/layout/StepDownProcess"/>
    <dgm:cxn modelId="{A617B6AB-FC6B-4740-995C-569A8D258132}" type="presParOf" srcId="{B1CDB681-54C0-44EA-B5E0-A7D59D2C4E87}" destId="{C1AE6D83-5C89-4442-A526-98504458ED4B}" srcOrd="1" destOrd="0" presId="urn:microsoft.com/office/officeart/2005/8/layout/StepDownProcess"/>
    <dgm:cxn modelId="{426692C4-7455-4700-82E6-CDD6637BC7A8}" type="presParOf" srcId="{B1CDB681-54C0-44EA-B5E0-A7D59D2C4E87}" destId="{FC69A8D4-4E4C-472D-90E5-4122E35A4344}" srcOrd="2" destOrd="0" presId="urn:microsoft.com/office/officeart/2005/8/layout/StepDownProcess"/>
    <dgm:cxn modelId="{270A28B8-27CA-47B5-A8CD-30B305329E5D}" type="presParOf" srcId="{D0DA40F6-8FEB-46AE-9B99-31A214D5F6E6}" destId="{3E25EDF0-6CB4-4C27-9F13-FB73EDC0632D}" srcOrd="5" destOrd="0" presId="urn:microsoft.com/office/officeart/2005/8/layout/StepDownProcess"/>
    <dgm:cxn modelId="{C3BBF2B5-04DE-43B7-927B-C20654857FFA}" type="presParOf" srcId="{D0DA40F6-8FEB-46AE-9B99-31A214D5F6E6}" destId="{888D3DE0-242B-41B2-9025-552F2A984DAF}" srcOrd="6" destOrd="0" presId="urn:microsoft.com/office/officeart/2005/8/layout/StepDownProcess"/>
    <dgm:cxn modelId="{F75CAA72-F90A-4182-A712-8878015E6782}" type="presParOf" srcId="{888D3DE0-242B-41B2-9025-552F2A984DAF}" destId="{E37BD365-AB71-435E-BD60-2B6152F01007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03643A-DEA9-494C-AC34-C4A378FD8F4B}">
      <dsp:nvSpPr>
        <dsp:cNvPr id="0" name=""/>
        <dsp:cNvSpPr/>
      </dsp:nvSpPr>
      <dsp:spPr>
        <a:xfrm>
          <a:off x="5894" y="0"/>
          <a:ext cx="2533218" cy="578944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Gilroy-ExtraBold"/>
            </a:rPr>
            <a:t>Моделирование бизнес процессов</a:t>
          </a:r>
        </a:p>
      </dsp:txBody>
      <dsp:txXfrm>
        <a:off x="5894" y="0"/>
        <a:ext cx="2533218" cy="1736832"/>
      </dsp:txXfrm>
    </dsp:sp>
    <dsp:sp modelId="{41829DD8-5570-4614-9DEE-97B892839D4D}">
      <dsp:nvSpPr>
        <dsp:cNvPr id="0" name=""/>
        <dsp:cNvSpPr/>
      </dsp:nvSpPr>
      <dsp:spPr>
        <a:xfrm>
          <a:off x="259216" y="1737005"/>
          <a:ext cx="2026575" cy="3762792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i="1" kern="1200" dirty="0">
              <a:latin typeface="Gilroy-ExtraBold"/>
            </a:rPr>
            <a:t>Обзор современных программных продуктов по моделированию бизнес-процессов. Практическая реализация технологий моделирования </a:t>
          </a:r>
          <a:r>
            <a:rPr lang="en-US" sz="1200" i="1" kern="1200" dirty="0"/>
            <a:t>IDEF </a:t>
          </a:r>
          <a:r>
            <a:rPr lang="ru-RU" sz="1200" i="1" kern="1200" dirty="0">
              <a:latin typeface="Gilroy-ExtraBold"/>
            </a:rPr>
            <a:t>и </a:t>
          </a:r>
          <a:r>
            <a:rPr lang="en-US" sz="1200" i="1" kern="1200" dirty="0"/>
            <a:t>BPMN</a:t>
          </a:r>
          <a:endParaRPr lang="ru-RU" sz="1200" i="1" kern="1200" dirty="0">
            <a:latin typeface="Gilroy-ExtraBold"/>
          </a:endParaRPr>
        </a:p>
      </dsp:txBody>
      <dsp:txXfrm>
        <a:off x="318572" y="1796361"/>
        <a:ext cx="1907863" cy="3644080"/>
      </dsp:txXfrm>
    </dsp:sp>
    <dsp:sp modelId="{9CAADDFB-135F-417F-B461-6003D8AABAF6}">
      <dsp:nvSpPr>
        <dsp:cNvPr id="0" name=""/>
        <dsp:cNvSpPr/>
      </dsp:nvSpPr>
      <dsp:spPr>
        <a:xfrm>
          <a:off x="2603634" y="0"/>
          <a:ext cx="2533218" cy="578944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Gilroy-ExtraBold"/>
            </a:rPr>
            <a:t>Нейронные сети</a:t>
          </a:r>
        </a:p>
      </dsp:txBody>
      <dsp:txXfrm>
        <a:off x="2603634" y="0"/>
        <a:ext cx="2533218" cy="1736832"/>
      </dsp:txXfrm>
    </dsp:sp>
    <dsp:sp modelId="{8F6503C5-13F0-4309-955E-290587D430E7}">
      <dsp:nvSpPr>
        <dsp:cNvPr id="0" name=""/>
        <dsp:cNvSpPr/>
      </dsp:nvSpPr>
      <dsp:spPr>
        <a:xfrm>
          <a:off x="2811241" y="1640642"/>
          <a:ext cx="2026575" cy="3761482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i="1" kern="1200" dirty="0">
              <a:latin typeface="Gilroy-ExtraBold"/>
            </a:rPr>
            <a:t>Понятие искусственного нейрона как модели биологического нейрона. Виды нейронных сетей и сферы их применения. Пример работы </a:t>
          </a:r>
          <a:r>
            <a:rPr lang="ru-RU" sz="1300" b="1" i="1" kern="1200" dirty="0" err="1">
              <a:latin typeface="Gilroy-ExtraBold"/>
            </a:rPr>
            <a:t>генеративно</a:t>
          </a:r>
          <a:r>
            <a:rPr lang="ru-RU" sz="1300" b="1" i="1" kern="1200" dirty="0">
              <a:latin typeface="Gilroy-ExtraBold"/>
            </a:rPr>
            <a:t> -состязательной и рекуррентной нейронной сети. Нейронные сети семейства </a:t>
          </a:r>
          <a:r>
            <a:rPr lang="en-US" sz="1300" b="1" i="1" kern="1200" dirty="0"/>
            <a:t>GPT</a:t>
          </a:r>
          <a:r>
            <a:rPr lang="ru-RU" sz="1300" b="1" i="1" kern="1200" dirty="0">
              <a:latin typeface="Gilroy-ExtraBold"/>
            </a:rPr>
            <a:t>. Новейшие языковые модели, модели для генерации изображений</a:t>
          </a:r>
        </a:p>
      </dsp:txBody>
      <dsp:txXfrm>
        <a:off x="2870597" y="1699998"/>
        <a:ext cx="1907863" cy="3642770"/>
      </dsp:txXfrm>
    </dsp:sp>
    <dsp:sp modelId="{98F40A3F-103A-47D5-BB6C-DE9F472E1D49}">
      <dsp:nvSpPr>
        <dsp:cNvPr id="0" name=""/>
        <dsp:cNvSpPr/>
      </dsp:nvSpPr>
      <dsp:spPr>
        <a:xfrm>
          <a:off x="5476101" y="0"/>
          <a:ext cx="2533218" cy="578944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/>
              <a:latin typeface="Gilroy-ExtraBold"/>
            </a:rPr>
            <a:t>Имитационное моделирование процессов и систем</a:t>
          </a:r>
        </a:p>
      </dsp:txBody>
      <dsp:txXfrm>
        <a:off x="5476101" y="0"/>
        <a:ext cx="2533218" cy="1736832"/>
      </dsp:txXfrm>
    </dsp:sp>
    <dsp:sp modelId="{75889442-8CA3-457A-8E64-EC0A1ED81A2A}">
      <dsp:nvSpPr>
        <dsp:cNvPr id="0" name=""/>
        <dsp:cNvSpPr/>
      </dsp:nvSpPr>
      <dsp:spPr>
        <a:xfrm>
          <a:off x="8175524" y="0"/>
          <a:ext cx="2748086" cy="578944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ru-RU" sz="1700" b="1" kern="1200" dirty="0"/>
          </a:br>
          <a:r>
            <a:rPr lang="ru-RU" sz="1700" b="1" kern="1200" dirty="0">
              <a:latin typeface="Gilroy-ExtraBold"/>
            </a:rPr>
            <a:t>Прогнозирование: быстрые приемы</a:t>
          </a:r>
        </a:p>
      </dsp:txBody>
      <dsp:txXfrm>
        <a:off x="8175524" y="0"/>
        <a:ext cx="2748086" cy="1736832"/>
      </dsp:txXfrm>
    </dsp:sp>
    <dsp:sp modelId="{F47937D6-DFB5-4FE0-AA6A-CFBF892B0035}">
      <dsp:nvSpPr>
        <dsp:cNvPr id="0" name=""/>
        <dsp:cNvSpPr/>
      </dsp:nvSpPr>
      <dsp:spPr>
        <a:xfrm>
          <a:off x="11113602" y="0"/>
          <a:ext cx="2533218" cy="578944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Gilroy-ExtraBold"/>
            </a:rPr>
            <a:t>Обзор задач машинного обучения</a:t>
          </a:r>
        </a:p>
      </dsp:txBody>
      <dsp:txXfrm>
        <a:off x="11113602" y="0"/>
        <a:ext cx="2533218" cy="17368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6580CE-704F-4DE6-AE01-33358FC3AAF7}">
      <dsp:nvSpPr>
        <dsp:cNvPr id="0" name=""/>
        <dsp:cNvSpPr/>
      </dsp:nvSpPr>
      <dsp:spPr>
        <a:xfrm rot="5400000">
          <a:off x="2770093" y="1464578"/>
          <a:ext cx="1286128" cy="146421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E5FFF-BB68-4CBC-B84D-92DF130A7044}">
      <dsp:nvSpPr>
        <dsp:cNvPr id="0" name=""/>
        <dsp:cNvSpPr/>
      </dsp:nvSpPr>
      <dsp:spPr>
        <a:xfrm>
          <a:off x="1355304" y="38879"/>
          <a:ext cx="4313169" cy="1515487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3400" kern="1200" dirty="0"/>
            <a:t>Структурный анализ</a:t>
          </a:r>
          <a:endParaRPr lang="ru-RU" sz="3400" kern="1200" dirty="0"/>
        </a:p>
      </dsp:txBody>
      <dsp:txXfrm>
        <a:off x="1429297" y="112872"/>
        <a:ext cx="4165183" cy="1367501"/>
      </dsp:txXfrm>
    </dsp:sp>
    <dsp:sp modelId="{45F2EBEB-9C57-4D1E-8E6A-56C085F17769}">
      <dsp:nvSpPr>
        <dsp:cNvPr id="0" name=""/>
        <dsp:cNvSpPr/>
      </dsp:nvSpPr>
      <dsp:spPr>
        <a:xfrm>
          <a:off x="4589360" y="157595"/>
          <a:ext cx="1574674" cy="12248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23FC6F-69DE-4320-912A-C485ACFCA9FA}">
      <dsp:nvSpPr>
        <dsp:cNvPr id="0" name=""/>
        <dsp:cNvSpPr/>
      </dsp:nvSpPr>
      <dsp:spPr>
        <a:xfrm rot="5400000">
          <a:off x="5042602" y="3165183"/>
          <a:ext cx="1286128" cy="146421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6359532"/>
            <a:satOff val="17037"/>
            <a:lumOff val="61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B17765-00E2-49C1-A51F-4876922CF813}">
      <dsp:nvSpPr>
        <dsp:cNvPr id="0" name=""/>
        <dsp:cNvSpPr/>
      </dsp:nvSpPr>
      <dsp:spPr>
        <a:xfrm>
          <a:off x="4111806" y="1744091"/>
          <a:ext cx="4101294" cy="1515487"/>
        </a:xfrm>
        <a:prstGeom prst="roundRect">
          <a:avLst>
            <a:gd name="adj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3400" kern="1200" dirty="0"/>
            <a:t>Формализованное описание модели</a:t>
          </a:r>
          <a:endParaRPr lang="ru-RU" sz="3400" kern="1200" dirty="0"/>
        </a:p>
      </dsp:txBody>
      <dsp:txXfrm>
        <a:off x="4185799" y="1818084"/>
        <a:ext cx="3953308" cy="1367501"/>
      </dsp:txXfrm>
    </dsp:sp>
    <dsp:sp modelId="{38DF91D0-6513-4AB4-BDEA-FD874FBFE8B7}">
      <dsp:nvSpPr>
        <dsp:cNvPr id="0" name=""/>
        <dsp:cNvSpPr/>
      </dsp:nvSpPr>
      <dsp:spPr>
        <a:xfrm>
          <a:off x="6799117" y="1885808"/>
          <a:ext cx="1574674" cy="12248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6563BA-12FA-449D-9351-5C35E68DFB2E}">
      <dsp:nvSpPr>
        <dsp:cNvPr id="0" name=""/>
        <dsp:cNvSpPr/>
      </dsp:nvSpPr>
      <dsp:spPr>
        <a:xfrm rot="5400000">
          <a:off x="7379678" y="4938926"/>
          <a:ext cx="1074354" cy="104118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12719064"/>
            <a:satOff val="34075"/>
            <a:lumOff val="123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AE6D83-5C89-4442-A526-98504458ED4B}">
      <dsp:nvSpPr>
        <dsp:cNvPr id="0" name=""/>
        <dsp:cNvSpPr/>
      </dsp:nvSpPr>
      <dsp:spPr>
        <a:xfrm>
          <a:off x="6496671" y="3432571"/>
          <a:ext cx="3883443" cy="1515487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3400" kern="1200" dirty="0"/>
            <a:t>Построение модели</a:t>
          </a:r>
          <a:endParaRPr lang="ru-RU" sz="3400" kern="1200" dirty="0"/>
        </a:p>
      </dsp:txBody>
      <dsp:txXfrm>
        <a:off x="6570664" y="3506564"/>
        <a:ext cx="3735457" cy="1367501"/>
      </dsp:txXfrm>
    </dsp:sp>
    <dsp:sp modelId="{FC69A8D4-4E4C-472D-90E5-4122E35A4344}">
      <dsp:nvSpPr>
        <dsp:cNvPr id="0" name=""/>
        <dsp:cNvSpPr/>
      </dsp:nvSpPr>
      <dsp:spPr>
        <a:xfrm>
          <a:off x="9000816" y="3588201"/>
          <a:ext cx="1574674" cy="12248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7BD365-AB71-435E-BD60-2B6152F01007}">
      <dsp:nvSpPr>
        <dsp:cNvPr id="0" name=""/>
        <dsp:cNvSpPr/>
      </dsp:nvSpPr>
      <dsp:spPr>
        <a:xfrm>
          <a:off x="8532828" y="5009982"/>
          <a:ext cx="3751005" cy="1515487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3400" kern="1200" dirty="0"/>
            <a:t>Проведение эксперимента</a:t>
          </a:r>
          <a:endParaRPr lang="ru-RU" sz="3400" kern="1200" dirty="0"/>
        </a:p>
      </dsp:txBody>
      <dsp:txXfrm>
        <a:off x="8606821" y="5083975"/>
        <a:ext cx="3603019" cy="13675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67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89418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8:notes"/>
          <p:cNvSpPr txBox="1">
            <a:spLocks noGrp="1"/>
          </p:cNvSpPr>
          <p:nvPr>
            <p:ph type="body" idx="1"/>
          </p:nvPr>
        </p:nvSpPr>
        <p:spPr>
          <a:xfrm>
            <a:off x="1625600" y="3257550"/>
            <a:ext cx="89408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94726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8:notes"/>
          <p:cNvSpPr txBox="1">
            <a:spLocks noGrp="1"/>
          </p:cNvSpPr>
          <p:nvPr>
            <p:ph type="body" idx="1"/>
          </p:nvPr>
        </p:nvSpPr>
        <p:spPr>
          <a:xfrm>
            <a:off x="1625600" y="3257550"/>
            <a:ext cx="89408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55805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8:notes"/>
          <p:cNvSpPr txBox="1">
            <a:spLocks noGrp="1"/>
          </p:cNvSpPr>
          <p:nvPr>
            <p:ph type="body" idx="1"/>
          </p:nvPr>
        </p:nvSpPr>
        <p:spPr>
          <a:xfrm>
            <a:off x="1625600" y="3257550"/>
            <a:ext cx="89408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1827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8:notes"/>
          <p:cNvSpPr txBox="1">
            <a:spLocks noGrp="1"/>
          </p:cNvSpPr>
          <p:nvPr>
            <p:ph type="body" idx="1"/>
          </p:nvPr>
        </p:nvSpPr>
        <p:spPr>
          <a:xfrm>
            <a:off x="1625600" y="3257550"/>
            <a:ext cx="89408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4" name="Google Shape;17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249155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8:notes"/>
          <p:cNvSpPr txBox="1">
            <a:spLocks noGrp="1"/>
          </p:cNvSpPr>
          <p:nvPr>
            <p:ph type="body" idx="1"/>
          </p:nvPr>
        </p:nvSpPr>
        <p:spPr>
          <a:xfrm>
            <a:off x="1625600" y="3257550"/>
            <a:ext cx="89408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95095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0" y="514350"/>
            <a:ext cx="4572000" cy="2571750"/>
          </a:xfrm>
          <a:prstGeom prst="rect">
            <a:avLst/>
          </a:prstGeo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6905625" y="6513513"/>
            <a:ext cx="5283200" cy="342900"/>
          </a:xfrm>
          <a:prstGeom prst="rect">
            <a:avLst/>
          </a:prstGeom>
        </p:spPr>
        <p:txBody>
          <a:bodyPr/>
          <a:lstStyle/>
          <a:p>
            <a:fld id="{5669F6E0-7163-41C8-A5CF-2A67DD758371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091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384048"/>
            <a:ext cx="11587277" cy="13716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6"/>
          <p:cNvSpPr>
            <a:spLocks noGrp="1"/>
          </p:cNvSpPr>
          <p:nvPr>
            <p:ph type="dt" sz="half" idx="10"/>
          </p:nvPr>
        </p:nvSpPr>
        <p:spPr>
          <a:xfrm>
            <a:off x="6794502" y="7869556"/>
            <a:ext cx="3202939" cy="27241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D279A-59EB-42EB-A8F9-08B264462EF2}" type="datetimeFigureOut">
              <a:rPr lang="ru-RU"/>
              <a:pPr>
                <a:defRPr/>
              </a:pPr>
              <a:t>24.11.2025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731520" y="7869556"/>
            <a:ext cx="5852160" cy="27432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002521" y="7867650"/>
            <a:ext cx="942341" cy="27432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5E45A38-9484-45BB-A7ED-DAA007820D1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73019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1828800" y="1346835"/>
            <a:ext cx="10972800" cy="2865121"/>
          </a:xfrm>
          <a:prstGeom prst="rect">
            <a:avLst/>
          </a:prstGeom>
        </p:spPr>
        <p:txBody>
          <a:bodyPr anchor="b"/>
          <a:lstStyle>
            <a:lvl1pPr algn="ctr">
              <a:defRPr sz="7200"/>
            </a:lvl1pPr>
          </a:lstStyle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 bwMode="auto">
          <a:xfrm>
            <a:off x="1828800" y="4322445"/>
            <a:ext cx="10972800" cy="1986919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880"/>
            </a:lvl1pPr>
            <a:lvl2pPr marL="0" indent="0" algn="ctr">
              <a:buSzTx/>
              <a:buFontTx/>
              <a:buNone/>
              <a:defRPr sz="2880"/>
            </a:lvl2pPr>
            <a:lvl3pPr marL="0" indent="0" algn="ctr">
              <a:buSzTx/>
              <a:buFontTx/>
              <a:buNone/>
              <a:defRPr sz="2880"/>
            </a:lvl3pPr>
            <a:lvl4pPr marL="0" indent="0" algn="ctr">
              <a:buSzTx/>
              <a:buFontTx/>
              <a:buNone/>
              <a:defRPr sz="2880"/>
            </a:lvl4pPr>
            <a:lvl5pPr marL="0" indent="0" algn="ctr">
              <a:buSzTx/>
              <a:buFontTx/>
              <a:buNone/>
              <a:defRPr sz="2880"/>
            </a:lvl5pPr>
          </a:lstStyle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3314217" y="7697715"/>
            <a:ext cx="310344" cy="2979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4775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1828800" y="1346835"/>
            <a:ext cx="10972800" cy="2865121"/>
          </a:xfrm>
          <a:prstGeom prst="rect">
            <a:avLst/>
          </a:prstGeom>
        </p:spPr>
        <p:txBody>
          <a:bodyPr anchor="b"/>
          <a:lstStyle>
            <a:lvl1pPr algn="ctr">
              <a:defRPr sz="7200"/>
            </a:lvl1pPr>
          </a:lstStyle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 bwMode="auto">
          <a:xfrm>
            <a:off x="1828800" y="4322445"/>
            <a:ext cx="10972800" cy="1986919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880"/>
            </a:lvl1pPr>
            <a:lvl2pPr marL="0" indent="0" algn="ctr">
              <a:buSzTx/>
              <a:buFontTx/>
              <a:buNone/>
              <a:defRPr sz="2880"/>
            </a:lvl2pPr>
            <a:lvl3pPr marL="0" indent="0" algn="ctr">
              <a:buSzTx/>
              <a:buFontTx/>
              <a:buNone/>
              <a:defRPr sz="2880"/>
            </a:lvl3pPr>
            <a:lvl4pPr marL="0" indent="0" algn="ctr">
              <a:buSzTx/>
              <a:buFontTx/>
              <a:buNone/>
              <a:defRPr sz="2880"/>
            </a:lvl4pPr>
            <a:lvl5pPr marL="0" indent="0" algn="ctr">
              <a:buSzTx/>
              <a:buFontTx/>
              <a:buNone/>
              <a:defRPr sz="2880"/>
            </a:lvl5pPr>
          </a:lstStyle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157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1828800" y="1346835"/>
            <a:ext cx="10972800" cy="2865121"/>
          </a:xfrm>
          <a:prstGeom prst="rect">
            <a:avLst/>
          </a:prstGeom>
        </p:spPr>
        <p:txBody>
          <a:bodyPr anchor="b"/>
          <a:lstStyle>
            <a:lvl1pPr algn="ctr">
              <a:defRPr sz="7200"/>
            </a:lvl1pPr>
          </a:lstStyle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 bwMode="auto">
          <a:xfrm>
            <a:off x="1828800" y="4322445"/>
            <a:ext cx="10972800" cy="1986919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880"/>
            </a:lvl1pPr>
            <a:lvl2pPr marL="0" indent="0" algn="ctr">
              <a:buSzTx/>
              <a:buFontTx/>
              <a:buNone/>
              <a:defRPr sz="2880"/>
            </a:lvl2pPr>
            <a:lvl3pPr marL="0" indent="0" algn="ctr">
              <a:buSzTx/>
              <a:buFontTx/>
              <a:buNone/>
              <a:defRPr sz="2880"/>
            </a:lvl3pPr>
            <a:lvl4pPr marL="0" indent="0" algn="ctr">
              <a:buSzTx/>
              <a:buFontTx/>
              <a:buNone/>
              <a:defRPr sz="2880"/>
            </a:lvl4pPr>
            <a:lvl5pPr marL="0" indent="0" algn="ctr">
              <a:buSzTx/>
              <a:buFontTx/>
              <a:buNone/>
              <a:defRPr sz="2880"/>
            </a:lvl5pPr>
          </a:lstStyle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78184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998220" y="2051686"/>
            <a:ext cx="12618720" cy="3423284"/>
          </a:xfrm>
          <a:prstGeom prst="rect">
            <a:avLst/>
          </a:prstGeom>
        </p:spPr>
        <p:txBody>
          <a:bodyPr anchor="b"/>
          <a:lstStyle>
            <a:lvl1pPr>
              <a:defRPr sz="7200"/>
            </a:lvl1pPr>
          </a:lstStyle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sz="quarter" idx="1"/>
          </p:nvPr>
        </p:nvSpPr>
        <p:spPr bwMode="auto">
          <a:xfrm>
            <a:off x="998220" y="5507355"/>
            <a:ext cx="12618720" cy="180022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88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88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88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88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880">
                <a:solidFill>
                  <a:srgbClr val="888888"/>
                </a:solidFill>
              </a:defRPr>
            </a:lvl5pPr>
          </a:lstStyle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77264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" name="Текст 2"/>
          <p:cNvSpPr txBox="1"/>
          <p:nvPr/>
        </p:nvSpPr>
        <p:spPr bwMode="auto">
          <a:xfrm>
            <a:off x="612844" y="2233169"/>
            <a:ext cx="7822721" cy="997192"/>
          </a:xfrm>
          <a:prstGeom prst="rect">
            <a:avLst/>
          </a:prstGeom>
          <a:ln w="12700">
            <a:miter lim="400000"/>
          </a:ln>
        </p:spPr>
        <p:txBody>
          <a:bodyPr lIns="54862" tIns="54862" rIns="54862" bIns="54862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</a:defRPr>
            </a:lvl1pPr>
          </a:lstStyle>
          <a:p>
            <a:pPr>
              <a:defRPr/>
            </a:pPr>
            <a:r>
              <a:rPr sz="5760" kern="0"/>
              <a:t>ЗАГОЛОВОК СЛАЙДА</a:t>
            </a:r>
          </a:p>
        </p:txBody>
      </p:sp>
      <p:sp>
        <p:nvSpPr>
          <p:cNvPr id="39" name="Текст 2"/>
          <p:cNvSpPr txBox="1"/>
          <p:nvPr/>
        </p:nvSpPr>
        <p:spPr bwMode="auto">
          <a:xfrm>
            <a:off x="730983" y="3826063"/>
            <a:ext cx="5738629" cy="2474520"/>
          </a:xfrm>
          <a:prstGeom prst="rect">
            <a:avLst/>
          </a:prstGeom>
          <a:ln w="12700">
            <a:miter lim="400000"/>
          </a:ln>
        </p:spPr>
        <p:txBody>
          <a:bodyPr lIns="54862" tIns="54862" rIns="54862" bIns="54862">
            <a:spAutoFit/>
          </a:bodyPr>
          <a:lstStyle/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</a:defRPr>
            </a:pPr>
            <a:r>
              <a:rPr sz="1920" kern="0">
                <a:solidFill>
                  <a:srgbClr val="1B1B1B"/>
                </a:solidFill>
                <a:latin typeface="Gilroy-Light"/>
                <a:ea typeface="Gilroy-Light"/>
                <a:cs typeface="Gilroy-Light"/>
              </a:rPr>
              <a:t>Имеется спорная точка зрения, гласящая примерно следующее: представители современных социальных резервов призваны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</a:defRPr>
            </a:pPr>
            <a:r>
              <a:rPr sz="1920" kern="0">
                <a:solidFill>
                  <a:srgbClr val="1B1B1B"/>
                </a:solidFill>
                <a:latin typeface="Gilroy-Light"/>
                <a:ea typeface="Gilroy-Light"/>
                <a:cs typeface="Gilroy-Light"/>
              </a:rPr>
              <a:t>к ответу! </a:t>
            </a:r>
            <a:endParaRPr sz="1440" kern="0">
              <a:solidFill>
                <a:srgbClr val="888888"/>
              </a:solidFill>
              <a:latin typeface="Gilroy-Light"/>
              <a:ea typeface="Gilroy-Light"/>
              <a:cs typeface="Gilroy-Light"/>
            </a:endParaRP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</a:defRPr>
            </a:pPr>
            <a:r>
              <a:rPr sz="1920" kern="0">
                <a:solidFill>
                  <a:srgbClr val="1B1B1B"/>
                </a:solidFill>
                <a:latin typeface="Gilroy-Light"/>
                <a:ea typeface="Gilroy-Light"/>
                <a:cs typeface="Gilroy-Light"/>
              </a:rPr>
              <a:t>В целом, конечно, базовый вектор развития позволяет выполнить важные задания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</a:defRPr>
            </a:pPr>
            <a:r>
              <a:rPr sz="1920" kern="0">
                <a:solidFill>
                  <a:srgbClr val="1B1B1B"/>
                </a:solidFill>
                <a:latin typeface="Gilroy-Light"/>
                <a:ea typeface="Gilroy-Light"/>
                <a:cs typeface="Gilroy-Light"/>
              </a:rPr>
              <a:t>по разработке системы обучения кадров, соответствующей насущным потребностям </a:t>
            </a:r>
          </a:p>
        </p:txBody>
      </p:sp>
      <p:sp>
        <p:nvSpPr>
          <p:cNvPr id="40" name="Текст 2"/>
          <p:cNvSpPr txBox="1"/>
          <p:nvPr/>
        </p:nvSpPr>
        <p:spPr bwMode="auto">
          <a:xfrm>
            <a:off x="8333992" y="3810232"/>
            <a:ext cx="5214923" cy="1440390"/>
          </a:xfrm>
          <a:prstGeom prst="rect">
            <a:avLst/>
          </a:prstGeom>
          <a:ln w="12700">
            <a:miter lim="400000"/>
          </a:ln>
        </p:spPr>
        <p:txBody>
          <a:bodyPr lIns="54862" tIns="54862" rIns="54862" bIns="54862">
            <a:spAutoFit/>
          </a:bodyPr>
          <a:lstStyle/>
          <a:p>
            <a:pPr marL="342900" indent="-342900">
              <a:buSzPct val="100000"/>
              <a:buFont typeface="Arial"/>
              <a:buChar char="•"/>
              <a:defRPr sz="16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</a:defRPr>
            </a:pPr>
            <a:r>
              <a:rPr sz="1920" kern="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</a:rPr>
              <a:t>Плюсы</a:t>
            </a:r>
            <a:endParaRPr sz="1440" kern="0">
              <a:solidFill>
                <a:srgbClr val="8F00FF"/>
              </a:solidFill>
              <a:latin typeface="Gilroy-ExtraBold"/>
              <a:ea typeface="Gilroy-ExtraBold"/>
              <a:cs typeface="Gilroy-ExtraBold"/>
            </a:endParaRPr>
          </a:p>
          <a:p>
            <a:pPr>
              <a:defRPr sz="1200">
                <a:solidFill>
                  <a:srgbClr val="8F00FF"/>
                </a:solidFill>
                <a:latin typeface="Gilroy-Light"/>
                <a:ea typeface="Gilroy-Light"/>
                <a:cs typeface="Gilroy-Light"/>
              </a:defRPr>
            </a:pPr>
            <a:endParaRPr sz="1440" kern="0">
              <a:solidFill>
                <a:srgbClr val="8F00FF"/>
              </a:solidFill>
              <a:latin typeface="Gilroy-Light"/>
              <a:ea typeface="Gilroy-Light"/>
              <a:cs typeface="Gilroy-Light"/>
            </a:endParaRPr>
          </a:p>
          <a:p>
            <a:pPr marL="342900" indent="-342900">
              <a:buSzPct val="100000"/>
              <a:buFont typeface="Arial"/>
              <a:buChar char="•"/>
              <a:defRPr sz="16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</a:defRPr>
            </a:pPr>
            <a:r>
              <a:rPr sz="1920" kern="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</a:rPr>
              <a:t>Минусы</a:t>
            </a:r>
            <a:endParaRPr sz="1440" kern="0">
              <a:solidFill>
                <a:srgbClr val="8F00FF"/>
              </a:solidFill>
              <a:latin typeface="Gilroy-ExtraBold"/>
              <a:ea typeface="Gilroy-ExtraBold"/>
              <a:cs typeface="Gilroy-ExtraBold"/>
            </a:endParaRPr>
          </a:p>
          <a:p>
            <a:pPr>
              <a:defRPr sz="1200">
                <a:solidFill>
                  <a:srgbClr val="8F00FF"/>
                </a:solidFill>
                <a:latin typeface="Gilroy-Light"/>
                <a:ea typeface="Gilroy-Light"/>
                <a:cs typeface="Gilroy-Light"/>
              </a:defRPr>
            </a:pPr>
            <a:endParaRPr sz="1440" kern="0">
              <a:solidFill>
                <a:srgbClr val="8F00FF"/>
              </a:solidFill>
              <a:latin typeface="Gilroy-Light"/>
              <a:ea typeface="Gilroy-Light"/>
              <a:cs typeface="Gilroy-Light"/>
            </a:endParaRPr>
          </a:p>
          <a:p>
            <a:pPr marL="342900" indent="-342900">
              <a:buSzPct val="100000"/>
              <a:buFont typeface="Arial"/>
              <a:buChar char="•"/>
              <a:defRPr sz="16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</a:defRPr>
            </a:pPr>
            <a:r>
              <a:rPr sz="1920" kern="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</a:rPr>
              <a:t>Сомнительные моменты</a:t>
            </a:r>
          </a:p>
        </p:txBody>
      </p:sp>
      <p:sp>
        <p:nvSpPr>
          <p:cNvPr id="41" name="Прямоугольник 7"/>
          <p:cNvSpPr/>
          <p:nvPr/>
        </p:nvSpPr>
        <p:spPr bwMode="auto">
          <a:xfrm>
            <a:off x="11374620" y="-11623"/>
            <a:ext cx="2229160" cy="1591559"/>
          </a:xfrm>
          <a:prstGeom prst="rect">
            <a:avLst/>
          </a:prstGeom>
          <a:solidFill>
            <a:srgbClr val="FCAF17"/>
          </a:solidFill>
          <a:ln w="12700">
            <a:miter lim="400000"/>
          </a:ln>
        </p:spPr>
        <p:txBody>
          <a:bodyPr lIns="54862" tIns="54862" rIns="54862" bIns="54862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</a:defRPr>
            </a:pPr>
            <a:endParaRPr sz="2160" kern="0">
              <a:solidFill>
                <a:srgbClr val="FFFFFF"/>
              </a:solidFill>
              <a:latin typeface="Calibri"/>
              <a:ea typeface="+mj-ea"/>
              <a:cs typeface="Calibri"/>
            </a:endParaRPr>
          </a:p>
        </p:txBody>
      </p:sp>
      <p:grpSp>
        <p:nvGrpSpPr>
          <p:cNvPr id="44" name="Прямоугольник 6"/>
          <p:cNvGrpSpPr/>
          <p:nvPr/>
        </p:nvGrpSpPr>
        <p:grpSpPr bwMode="auto">
          <a:xfrm>
            <a:off x="11386358" y="7388861"/>
            <a:ext cx="2811820" cy="846187"/>
            <a:chOff x="-2" y="-2"/>
            <a:chExt cx="2343182" cy="705155"/>
          </a:xfrm>
        </p:grpSpPr>
        <p:sp>
          <p:nvSpPr>
            <p:cNvPr id="42" name="Прямоугольник"/>
            <p:cNvSpPr/>
            <p:nvPr/>
          </p:nvSpPr>
          <p:spPr bwMode="auto">
            <a:xfrm>
              <a:off x="-2" y="-2"/>
              <a:ext cx="2343182" cy="705155"/>
            </a:xfrm>
            <a:prstGeom prst="rect">
              <a:avLst/>
            </a:prstGeom>
            <a:solidFill>
              <a:srgbClr val="8F00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</a:defRPr>
              </a:pPr>
              <a:endParaRPr sz="2160" kern="0">
                <a:solidFill>
                  <a:srgbClr val="FFFFFF"/>
                </a:solidFill>
                <a:latin typeface="Calibri"/>
                <a:ea typeface="+mj-ea"/>
                <a:cs typeface="Calibri"/>
              </a:endParaRPr>
            </a:p>
          </p:txBody>
        </p:sp>
        <p:sp>
          <p:nvSpPr>
            <p:cNvPr id="43" name="НАЗВАНИЕ ДОКЛАДА"/>
            <p:cNvSpPr txBox="1"/>
            <p:nvPr/>
          </p:nvSpPr>
          <p:spPr bwMode="auto">
            <a:xfrm>
              <a:off x="45719" y="190991"/>
              <a:ext cx="2251741" cy="3231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600"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</a:defRPr>
              </a:lvl1pPr>
            </a:lstStyle>
            <a:p>
              <a:pPr>
                <a:defRPr/>
              </a:pPr>
              <a:r>
                <a:rPr sz="1920" kern="0"/>
                <a:t>НАЗВАНИЕ ДОКЛАДА</a:t>
              </a:r>
            </a:p>
          </p:txBody>
        </p:sp>
      </p:grpSp>
      <p:pic>
        <p:nvPicPr>
          <p:cNvPr id="45" name="Рисунок 9" descr="Рисунок 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195533" y="-30909"/>
            <a:ext cx="2587337" cy="14553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" name="Прямоугольник 16"/>
          <p:cNvGrpSpPr/>
          <p:nvPr/>
        </p:nvGrpSpPr>
        <p:grpSpPr bwMode="auto">
          <a:xfrm>
            <a:off x="740147" y="7482452"/>
            <a:ext cx="802890" cy="750449"/>
            <a:chOff x="-1" y="-2"/>
            <a:chExt cx="669073" cy="625373"/>
          </a:xfrm>
        </p:grpSpPr>
        <p:sp>
          <p:nvSpPr>
            <p:cNvPr id="46" name="Прямоугольник"/>
            <p:cNvSpPr/>
            <p:nvPr/>
          </p:nvSpPr>
          <p:spPr bwMode="auto">
            <a:xfrm>
              <a:off x="-1" y="-2"/>
              <a:ext cx="669073" cy="625373"/>
            </a:xfrm>
            <a:prstGeom prst="rect">
              <a:avLst/>
            </a:prstGeom>
            <a:solidFill>
              <a:srgbClr val="FD493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</a:defRPr>
              </a:pPr>
              <a:endParaRPr sz="2160" kern="0">
                <a:solidFill>
                  <a:srgbClr val="FFFFFF"/>
                </a:solidFill>
                <a:latin typeface="Calibri"/>
                <a:ea typeface="+mj-ea"/>
                <a:cs typeface="Calibri"/>
              </a:endParaRPr>
            </a:p>
          </p:txBody>
        </p:sp>
        <p:sp>
          <p:nvSpPr>
            <p:cNvPr id="47" name="3"/>
            <p:cNvSpPr txBox="1"/>
            <p:nvPr/>
          </p:nvSpPr>
          <p:spPr bwMode="auto">
            <a:xfrm>
              <a:off x="45720" y="135710"/>
              <a:ext cx="577629" cy="353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sz="2160" kern="0"/>
                <a:t>3</a:t>
              </a:r>
            </a:p>
          </p:txBody>
        </p:sp>
      </p:grpSp>
      <p:grpSp>
        <p:nvGrpSpPr>
          <p:cNvPr id="51" name="Прямоугольник 17"/>
          <p:cNvGrpSpPr/>
          <p:nvPr/>
        </p:nvGrpSpPr>
        <p:grpSpPr bwMode="auto">
          <a:xfrm>
            <a:off x="755310" y="-2940"/>
            <a:ext cx="3276112" cy="608211"/>
            <a:chOff x="-2" y="-2"/>
            <a:chExt cx="2730092" cy="506841"/>
          </a:xfrm>
        </p:grpSpPr>
        <p:sp>
          <p:nvSpPr>
            <p:cNvPr id="49" name="Прямоугольник"/>
            <p:cNvSpPr/>
            <p:nvPr/>
          </p:nvSpPr>
          <p:spPr bwMode="auto">
            <a:xfrm>
              <a:off x="-2" y="-2"/>
              <a:ext cx="2730092" cy="506841"/>
            </a:xfrm>
            <a:prstGeom prst="rect">
              <a:avLst/>
            </a:prstGeom>
            <a:solidFill>
              <a:srgbClr val="B5D8E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</a:defRPr>
              </a:pPr>
              <a:endParaRPr sz="2160" kern="0">
                <a:solidFill>
                  <a:srgbClr val="FFFFFF"/>
                </a:solidFill>
                <a:latin typeface="Gilroy-Light"/>
                <a:ea typeface="Gilroy-Light"/>
                <a:cs typeface="Gilroy-Light"/>
              </a:endParaRPr>
            </a:p>
          </p:txBody>
        </p:sp>
        <p:sp>
          <p:nvSpPr>
            <p:cNvPr id="50" name="НАЗВАНИЕ РАЗДЕЛА"/>
            <p:cNvSpPr txBox="1"/>
            <p:nvPr/>
          </p:nvSpPr>
          <p:spPr bwMode="auto">
            <a:xfrm>
              <a:off x="45720" y="76445"/>
              <a:ext cx="2638651" cy="353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</a:defRPr>
              </a:lvl1pPr>
            </a:lstStyle>
            <a:p>
              <a:pPr>
                <a:defRPr/>
              </a:pPr>
              <a:r>
                <a:rPr sz="2160" kern="0"/>
                <a:t>НАЗВАНИЕ РАЗДЕЛА</a:t>
              </a:r>
            </a:p>
          </p:txBody>
        </p:sp>
      </p:grpSp>
      <p:sp>
        <p:nvSpPr>
          <p:cNvPr id="52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69572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9" name="Прямоугольник 1"/>
          <p:cNvSpPr/>
          <p:nvPr/>
        </p:nvSpPr>
        <p:spPr bwMode="auto">
          <a:xfrm>
            <a:off x="6579871" y="1"/>
            <a:ext cx="8050530" cy="8247889"/>
          </a:xfrm>
          <a:prstGeom prst="rect">
            <a:avLst/>
          </a:prstGeom>
          <a:solidFill>
            <a:srgbClr val="B5D8E1"/>
          </a:solidFill>
          <a:ln w="12700">
            <a:miter lim="400000"/>
          </a:ln>
        </p:spPr>
        <p:txBody>
          <a:bodyPr lIns="54862" tIns="54862" rIns="54862" bIns="54862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</a:defRPr>
            </a:pPr>
            <a:endParaRPr sz="2160" kern="0">
              <a:solidFill>
                <a:srgbClr val="FFFFFF"/>
              </a:solidFill>
              <a:latin typeface="Calibri"/>
              <a:ea typeface="+mj-ea"/>
              <a:cs typeface="Calibri"/>
            </a:endParaRPr>
          </a:p>
        </p:txBody>
      </p:sp>
      <p:sp>
        <p:nvSpPr>
          <p:cNvPr id="60" name="Текст 2"/>
          <p:cNvSpPr txBox="1"/>
          <p:nvPr/>
        </p:nvSpPr>
        <p:spPr bwMode="auto">
          <a:xfrm>
            <a:off x="679305" y="1789970"/>
            <a:ext cx="4528850" cy="1883589"/>
          </a:xfrm>
          <a:prstGeom prst="rect">
            <a:avLst/>
          </a:prstGeom>
          <a:ln w="12700">
            <a:miter lim="400000"/>
          </a:ln>
        </p:spPr>
        <p:txBody>
          <a:bodyPr lIns="54862" tIns="54862" rIns="54862" bIns="54862" anchor="ctr">
            <a:spAutoFit/>
          </a:bodyPr>
          <a:lstStyle>
            <a:lvl1pPr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</a:defRPr>
            </a:lvl1pPr>
          </a:lstStyle>
          <a:p>
            <a:pPr>
              <a:defRPr/>
            </a:pPr>
            <a:r>
              <a:rPr sz="5760" kern="0"/>
              <a:t>ЗАГОЛОВОК СЛАЙДА</a:t>
            </a:r>
          </a:p>
        </p:txBody>
      </p:sp>
      <p:pic>
        <p:nvPicPr>
          <p:cNvPr id="61" name="Рисунок 9" descr="Рисунок 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195533" y="-30909"/>
            <a:ext cx="2587337" cy="1455376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Текст 2"/>
          <p:cNvSpPr txBox="1"/>
          <p:nvPr/>
        </p:nvSpPr>
        <p:spPr bwMode="auto">
          <a:xfrm>
            <a:off x="7499894" y="78883"/>
            <a:ext cx="911754" cy="2326787"/>
          </a:xfrm>
          <a:prstGeom prst="rect">
            <a:avLst/>
          </a:prstGeom>
          <a:ln w="12700">
            <a:miter lim="400000"/>
          </a:ln>
        </p:spPr>
        <p:txBody>
          <a:bodyPr lIns="54862" tIns="54862" rIns="54862" bIns="54862" anchor="ctr">
            <a:spAutoFit/>
          </a:bodyPr>
          <a:lstStyle>
            <a:lvl1pPr>
              <a:defRPr sz="1200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</a:defRPr>
            </a:lvl1pPr>
          </a:lstStyle>
          <a:p>
            <a:pPr>
              <a:defRPr/>
            </a:pPr>
            <a:r>
              <a:rPr sz="14400" kern="0"/>
              <a:t>1</a:t>
            </a:r>
          </a:p>
        </p:txBody>
      </p:sp>
      <p:sp>
        <p:nvSpPr>
          <p:cNvPr id="63" name="Текст 2"/>
          <p:cNvSpPr txBox="1"/>
          <p:nvPr/>
        </p:nvSpPr>
        <p:spPr bwMode="auto">
          <a:xfrm>
            <a:off x="7370062" y="3604070"/>
            <a:ext cx="911754" cy="2326787"/>
          </a:xfrm>
          <a:prstGeom prst="rect">
            <a:avLst/>
          </a:prstGeom>
          <a:ln w="12700">
            <a:miter lim="400000"/>
          </a:ln>
        </p:spPr>
        <p:txBody>
          <a:bodyPr lIns="54862" tIns="54862" rIns="54862" bIns="54862" anchor="ctr">
            <a:spAutoFit/>
          </a:bodyPr>
          <a:lstStyle>
            <a:lvl1pPr>
              <a:defRPr sz="1200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</a:defRPr>
            </a:lvl1pPr>
          </a:lstStyle>
          <a:p>
            <a:pPr>
              <a:defRPr/>
            </a:pPr>
            <a:r>
              <a:rPr sz="14400" kern="0"/>
              <a:t>3</a:t>
            </a:r>
          </a:p>
        </p:txBody>
      </p:sp>
      <p:sp>
        <p:nvSpPr>
          <p:cNvPr id="64" name="Текст 2"/>
          <p:cNvSpPr txBox="1"/>
          <p:nvPr/>
        </p:nvSpPr>
        <p:spPr bwMode="auto">
          <a:xfrm>
            <a:off x="11183669" y="1756984"/>
            <a:ext cx="911753" cy="2326787"/>
          </a:xfrm>
          <a:prstGeom prst="rect">
            <a:avLst/>
          </a:prstGeom>
          <a:ln w="12700">
            <a:miter lim="400000"/>
          </a:ln>
        </p:spPr>
        <p:txBody>
          <a:bodyPr lIns="54862" tIns="54862" rIns="54862" bIns="54862" anchor="ctr">
            <a:spAutoFit/>
          </a:bodyPr>
          <a:lstStyle>
            <a:lvl1pPr>
              <a:defRPr sz="1200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</a:defRPr>
            </a:lvl1pPr>
          </a:lstStyle>
          <a:p>
            <a:pPr>
              <a:defRPr/>
            </a:pPr>
            <a:r>
              <a:rPr sz="14400" kern="0"/>
              <a:t>2</a:t>
            </a:r>
          </a:p>
        </p:txBody>
      </p:sp>
      <p:sp>
        <p:nvSpPr>
          <p:cNvPr id="65" name="Текст 2"/>
          <p:cNvSpPr txBox="1"/>
          <p:nvPr/>
        </p:nvSpPr>
        <p:spPr bwMode="auto">
          <a:xfrm>
            <a:off x="11799028" y="4712184"/>
            <a:ext cx="911753" cy="2326787"/>
          </a:xfrm>
          <a:prstGeom prst="rect">
            <a:avLst/>
          </a:prstGeom>
          <a:ln w="12700">
            <a:miter lim="400000"/>
          </a:ln>
        </p:spPr>
        <p:txBody>
          <a:bodyPr lIns="54862" tIns="54862" rIns="54862" bIns="54862" anchor="ctr">
            <a:spAutoFit/>
          </a:bodyPr>
          <a:lstStyle>
            <a:lvl1pPr>
              <a:defRPr sz="1200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</a:defRPr>
            </a:lvl1pPr>
          </a:lstStyle>
          <a:p>
            <a:pPr>
              <a:defRPr/>
            </a:pPr>
            <a:r>
              <a:rPr sz="14400" kern="0"/>
              <a:t>4</a:t>
            </a:r>
          </a:p>
        </p:txBody>
      </p:sp>
      <p:sp>
        <p:nvSpPr>
          <p:cNvPr id="66" name="Текст 2"/>
          <p:cNvSpPr txBox="1"/>
          <p:nvPr/>
        </p:nvSpPr>
        <p:spPr bwMode="auto">
          <a:xfrm>
            <a:off x="7448871" y="5686268"/>
            <a:ext cx="1878013" cy="997192"/>
          </a:xfrm>
          <a:prstGeom prst="rect">
            <a:avLst/>
          </a:prstGeom>
          <a:ln w="12700">
            <a:miter lim="400000"/>
          </a:ln>
        </p:spPr>
        <p:txBody>
          <a:bodyPr lIns="54862" tIns="54862" rIns="54862" bIns="54862">
            <a:spAutoFit/>
          </a:bodyPr>
          <a:lstStyle>
            <a:lvl1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</a:defRPr>
            </a:lvl1pPr>
          </a:lstStyle>
          <a:p>
            <a:pPr>
              <a:defRPr/>
            </a:pPr>
            <a:r>
              <a:rPr sz="1920" kern="0"/>
              <a:t>Имеется спорная точка зрения, </a:t>
            </a:r>
          </a:p>
        </p:txBody>
      </p:sp>
      <p:sp>
        <p:nvSpPr>
          <p:cNvPr id="67" name="Текст 2"/>
          <p:cNvSpPr txBox="1"/>
          <p:nvPr/>
        </p:nvSpPr>
        <p:spPr bwMode="auto">
          <a:xfrm>
            <a:off x="7556855" y="2083531"/>
            <a:ext cx="1878014" cy="997192"/>
          </a:xfrm>
          <a:prstGeom prst="rect">
            <a:avLst/>
          </a:prstGeom>
          <a:ln w="12700">
            <a:miter lim="400000"/>
          </a:ln>
        </p:spPr>
        <p:txBody>
          <a:bodyPr lIns="54862" tIns="54862" rIns="54862" bIns="54862">
            <a:spAutoFit/>
          </a:bodyPr>
          <a:lstStyle>
            <a:lvl1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</a:defRPr>
            </a:lvl1pPr>
          </a:lstStyle>
          <a:p>
            <a:pPr>
              <a:defRPr/>
            </a:pPr>
            <a:r>
              <a:rPr sz="1920" kern="0"/>
              <a:t>Имеется спорная точка зрения, </a:t>
            </a:r>
          </a:p>
        </p:txBody>
      </p:sp>
      <p:sp>
        <p:nvSpPr>
          <p:cNvPr id="68" name="Текст 2"/>
          <p:cNvSpPr txBox="1"/>
          <p:nvPr/>
        </p:nvSpPr>
        <p:spPr bwMode="auto">
          <a:xfrm>
            <a:off x="11223764" y="3784317"/>
            <a:ext cx="1878013" cy="997192"/>
          </a:xfrm>
          <a:prstGeom prst="rect">
            <a:avLst/>
          </a:prstGeom>
          <a:ln w="12700">
            <a:miter lim="400000"/>
          </a:ln>
        </p:spPr>
        <p:txBody>
          <a:bodyPr lIns="54862" tIns="54862" rIns="54862" bIns="54862">
            <a:spAutoFit/>
          </a:bodyPr>
          <a:lstStyle>
            <a:lvl1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</a:defRPr>
            </a:lvl1pPr>
          </a:lstStyle>
          <a:p>
            <a:pPr>
              <a:defRPr/>
            </a:pPr>
            <a:r>
              <a:rPr sz="1920" kern="0"/>
              <a:t>Имеется спорная точка зрения, </a:t>
            </a:r>
          </a:p>
        </p:txBody>
      </p:sp>
      <p:sp>
        <p:nvSpPr>
          <p:cNvPr id="69" name="Текст 2"/>
          <p:cNvSpPr txBox="1"/>
          <p:nvPr/>
        </p:nvSpPr>
        <p:spPr bwMode="auto">
          <a:xfrm>
            <a:off x="11881532" y="6737520"/>
            <a:ext cx="1878013" cy="997192"/>
          </a:xfrm>
          <a:prstGeom prst="rect">
            <a:avLst/>
          </a:prstGeom>
          <a:ln w="12700">
            <a:miter lim="400000"/>
          </a:ln>
        </p:spPr>
        <p:txBody>
          <a:bodyPr lIns="54862" tIns="54862" rIns="54862" bIns="54862">
            <a:spAutoFit/>
          </a:bodyPr>
          <a:lstStyle>
            <a:lvl1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</a:defRPr>
            </a:lvl1pPr>
          </a:lstStyle>
          <a:p>
            <a:pPr>
              <a:defRPr/>
            </a:pPr>
            <a:r>
              <a:rPr sz="1920" kern="0"/>
              <a:t>Имеется спорная точка зрения, </a:t>
            </a:r>
          </a:p>
        </p:txBody>
      </p:sp>
      <p:sp>
        <p:nvSpPr>
          <p:cNvPr id="70" name="Прямоугольник 7"/>
          <p:cNvSpPr/>
          <p:nvPr/>
        </p:nvSpPr>
        <p:spPr bwMode="auto">
          <a:xfrm>
            <a:off x="11374620" y="-11623"/>
            <a:ext cx="2229160" cy="1591559"/>
          </a:xfrm>
          <a:prstGeom prst="rect">
            <a:avLst/>
          </a:prstGeom>
          <a:solidFill>
            <a:srgbClr val="FCAF17"/>
          </a:solidFill>
          <a:ln w="12700">
            <a:miter lim="400000"/>
          </a:ln>
        </p:spPr>
        <p:txBody>
          <a:bodyPr lIns="54862" tIns="54862" rIns="54862" bIns="54862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</a:defRPr>
            </a:pPr>
            <a:endParaRPr sz="2160" kern="0">
              <a:solidFill>
                <a:srgbClr val="FFFFFF"/>
              </a:solidFill>
              <a:latin typeface="Calibri"/>
              <a:ea typeface="+mj-ea"/>
              <a:cs typeface="Calibri"/>
            </a:endParaRPr>
          </a:p>
        </p:txBody>
      </p:sp>
      <p:pic>
        <p:nvPicPr>
          <p:cNvPr id="71" name="Рисунок 9" descr="Рисунок 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195533" y="-30909"/>
            <a:ext cx="2587337" cy="14553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4" name="Прямоугольник 16"/>
          <p:cNvGrpSpPr/>
          <p:nvPr/>
        </p:nvGrpSpPr>
        <p:grpSpPr bwMode="auto">
          <a:xfrm>
            <a:off x="740147" y="7482452"/>
            <a:ext cx="802890" cy="750449"/>
            <a:chOff x="-1" y="-2"/>
            <a:chExt cx="669073" cy="625373"/>
          </a:xfrm>
        </p:grpSpPr>
        <p:sp>
          <p:nvSpPr>
            <p:cNvPr id="72" name="Прямоугольник"/>
            <p:cNvSpPr/>
            <p:nvPr/>
          </p:nvSpPr>
          <p:spPr bwMode="auto">
            <a:xfrm>
              <a:off x="-1" y="-2"/>
              <a:ext cx="669073" cy="625373"/>
            </a:xfrm>
            <a:prstGeom prst="rect">
              <a:avLst/>
            </a:prstGeom>
            <a:solidFill>
              <a:srgbClr val="A24EF7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</a:defRPr>
              </a:pPr>
              <a:endParaRPr sz="2160" kern="0">
                <a:solidFill>
                  <a:srgbClr val="FFFFFF"/>
                </a:solidFill>
                <a:latin typeface="Calibri"/>
                <a:ea typeface="+mj-ea"/>
                <a:cs typeface="Calibri"/>
              </a:endParaRPr>
            </a:p>
          </p:txBody>
        </p:sp>
        <p:sp>
          <p:nvSpPr>
            <p:cNvPr id="73" name="6"/>
            <p:cNvSpPr txBox="1"/>
            <p:nvPr/>
          </p:nvSpPr>
          <p:spPr bwMode="auto">
            <a:xfrm>
              <a:off x="45720" y="135710"/>
              <a:ext cx="577629" cy="353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sz="2160" kern="0"/>
                <a:t>6</a:t>
              </a:r>
            </a:p>
          </p:txBody>
        </p:sp>
      </p:grpSp>
      <p:grpSp>
        <p:nvGrpSpPr>
          <p:cNvPr id="77" name="Прямоугольник 17"/>
          <p:cNvGrpSpPr/>
          <p:nvPr/>
        </p:nvGrpSpPr>
        <p:grpSpPr bwMode="auto">
          <a:xfrm>
            <a:off x="755310" y="-2940"/>
            <a:ext cx="3276112" cy="608211"/>
            <a:chOff x="-2" y="-2"/>
            <a:chExt cx="2730092" cy="506841"/>
          </a:xfrm>
        </p:grpSpPr>
        <p:sp>
          <p:nvSpPr>
            <p:cNvPr id="75" name="Прямоугольник"/>
            <p:cNvSpPr/>
            <p:nvPr/>
          </p:nvSpPr>
          <p:spPr bwMode="auto">
            <a:xfrm>
              <a:off x="-2" y="-2"/>
              <a:ext cx="2730092" cy="506841"/>
            </a:xfrm>
            <a:prstGeom prst="rect">
              <a:avLst/>
            </a:prstGeom>
            <a:solidFill>
              <a:srgbClr val="ADDAE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</a:defRPr>
              </a:pPr>
              <a:endParaRPr sz="2160" kern="0">
                <a:solidFill>
                  <a:srgbClr val="FFFFFF"/>
                </a:solidFill>
                <a:latin typeface="Gilroy-Light"/>
                <a:ea typeface="Gilroy-Light"/>
                <a:cs typeface="Gilroy-Light"/>
              </a:endParaRPr>
            </a:p>
          </p:txBody>
        </p:sp>
        <p:sp>
          <p:nvSpPr>
            <p:cNvPr id="76" name="НАЗВАНИЕ РАЗДЕЛА"/>
            <p:cNvSpPr txBox="1"/>
            <p:nvPr/>
          </p:nvSpPr>
          <p:spPr bwMode="auto">
            <a:xfrm>
              <a:off x="45720" y="76445"/>
              <a:ext cx="2638651" cy="353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</a:defRPr>
              </a:lvl1pPr>
            </a:lstStyle>
            <a:p>
              <a:pPr>
                <a:defRPr/>
              </a:pPr>
              <a:r>
                <a:rPr sz="2160" kern="0"/>
                <a:t>НАЗВАНИЕ РАЗДЕЛА</a:t>
              </a:r>
            </a:p>
          </p:txBody>
        </p:sp>
      </p:grpSp>
      <p:sp>
        <p:nvSpPr>
          <p:cNvPr id="78" name="Текст 2"/>
          <p:cNvSpPr txBox="1"/>
          <p:nvPr/>
        </p:nvSpPr>
        <p:spPr bwMode="auto">
          <a:xfrm>
            <a:off x="730983" y="3826063"/>
            <a:ext cx="5738629" cy="2474520"/>
          </a:xfrm>
          <a:prstGeom prst="rect">
            <a:avLst/>
          </a:prstGeom>
          <a:ln w="12700">
            <a:miter lim="400000"/>
          </a:ln>
        </p:spPr>
        <p:txBody>
          <a:bodyPr lIns="54862" tIns="54862" rIns="54862" bIns="54862">
            <a:spAutoFit/>
          </a:bodyPr>
          <a:lstStyle/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</a:defRPr>
            </a:pPr>
            <a:r>
              <a:rPr sz="1920" kern="0">
                <a:solidFill>
                  <a:srgbClr val="1B1B1B"/>
                </a:solidFill>
                <a:latin typeface="Gilroy-Light"/>
                <a:ea typeface="Gilroy-Light"/>
                <a:cs typeface="Gilroy-Light"/>
              </a:rPr>
              <a:t>Имеется спорная точка зрения, гласящая примерно следующее: представители современных социальных резервов призваны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</a:defRPr>
            </a:pPr>
            <a:r>
              <a:rPr sz="1920" kern="0">
                <a:solidFill>
                  <a:srgbClr val="1B1B1B"/>
                </a:solidFill>
                <a:latin typeface="Gilroy-Light"/>
                <a:ea typeface="Gilroy-Light"/>
                <a:cs typeface="Gilroy-Light"/>
              </a:rPr>
              <a:t>к ответу! </a:t>
            </a:r>
            <a:endParaRPr sz="1440" kern="0">
              <a:solidFill>
                <a:srgbClr val="888888"/>
              </a:solidFill>
              <a:latin typeface="Gilroy-Light"/>
              <a:ea typeface="Gilroy-Light"/>
              <a:cs typeface="Gilroy-Light"/>
            </a:endParaRP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</a:defRPr>
            </a:pPr>
            <a:r>
              <a:rPr sz="1920" kern="0">
                <a:solidFill>
                  <a:srgbClr val="1B1B1B"/>
                </a:solidFill>
                <a:latin typeface="Gilroy-Light"/>
                <a:ea typeface="Gilroy-Light"/>
                <a:cs typeface="Gilroy-Light"/>
              </a:rPr>
              <a:t>В целом, конечно, базовый вектор развития позволяет выполнить важные задания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</a:defRPr>
            </a:pPr>
            <a:r>
              <a:rPr sz="1920" kern="0">
                <a:solidFill>
                  <a:srgbClr val="1B1B1B"/>
                </a:solidFill>
                <a:latin typeface="Gilroy-Light"/>
                <a:ea typeface="Gilroy-Light"/>
                <a:cs typeface="Gilroy-Light"/>
              </a:rPr>
              <a:t>по разработке системы обучения кадров, соответствующей насущным потребностям </a:t>
            </a:r>
          </a:p>
        </p:txBody>
      </p:sp>
      <p:sp>
        <p:nvSpPr>
          <p:cNvPr id="79" name="Соединительная линия уступом 2"/>
          <p:cNvSpPr/>
          <p:nvPr/>
        </p:nvSpPr>
        <p:spPr bwMode="auto">
          <a:xfrm>
            <a:off x="8534399" y="1424463"/>
            <a:ext cx="2594417" cy="15887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63500">
            <a:solidFill>
              <a:srgbClr val="FCAF17"/>
            </a:solidFill>
            <a:miter/>
            <a:tailEnd type="triangle"/>
          </a:ln>
        </p:spPr>
        <p:txBody>
          <a:bodyPr lIns="54862" tIns="54862" rIns="54862" bIns="54862" anchor="ctr"/>
          <a:lstStyle/>
          <a:p>
            <a:pPr>
              <a:defRPr>
                <a:latin typeface="+mj-lt"/>
                <a:ea typeface="+mj-ea"/>
                <a:cs typeface="+mj-cs"/>
              </a:defRPr>
            </a:pPr>
            <a:endParaRPr sz="2160" kern="0">
              <a:solidFill>
                <a:srgbClr val="000000"/>
              </a:solidFill>
              <a:latin typeface="Calibri"/>
              <a:ea typeface="+mj-ea"/>
              <a:cs typeface="Calibri"/>
            </a:endParaRPr>
          </a:p>
        </p:txBody>
      </p:sp>
      <p:sp>
        <p:nvSpPr>
          <p:cNvPr id="80" name="Соединительная линия уступом 26"/>
          <p:cNvSpPr/>
          <p:nvPr/>
        </p:nvSpPr>
        <p:spPr bwMode="auto">
          <a:xfrm rot="10800000" flipV="1">
            <a:off x="8757919" y="3454397"/>
            <a:ext cx="2194566" cy="12801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63500">
            <a:solidFill>
              <a:srgbClr val="FCAF17"/>
            </a:solidFill>
            <a:miter/>
            <a:tailEnd type="triangle"/>
          </a:ln>
        </p:spPr>
        <p:txBody>
          <a:bodyPr lIns="54862" tIns="54862" rIns="54862" bIns="54862" anchor="ctr"/>
          <a:lstStyle/>
          <a:p>
            <a:pPr>
              <a:defRPr>
                <a:latin typeface="+mj-lt"/>
                <a:ea typeface="+mj-ea"/>
                <a:cs typeface="+mj-cs"/>
              </a:defRPr>
            </a:pPr>
            <a:endParaRPr sz="2160" kern="0">
              <a:solidFill>
                <a:srgbClr val="000000"/>
              </a:solidFill>
              <a:latin typeface="Calibri"/>
              <a:ea typeface="+mj-ea"/>
              <a:cs typeface="Calibri"/>
            </a:endParaRPr>
          </a:p>
        </p:txBody>
      </p:sp>
      <p:sp>
        <p:nvSpPr>
          <p:cNvPr id="81" name="Соединительная линия уступом 29"/>
          <p:cNvSpPr/>
          <p:nvPr/>
        </p:nvSpPr>
        <p:spPr bwMode="auto">
          <a:xfrm>
            <a:off x="8757919" y="5216428"/>
            <a:ext cx="2783840" cy="987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63500">
            <a:solidFill>
              <a:srgbClr val="FCAF17"/>
            </a:solidFill>
            <a:miter/>
            <a:tailEnd type="triangle"/>
          </a:ln>
        </p:spPr>
        <p:txBody>
          <a:bodyPr lIns="54862" tIns="54862" rIns="54862" bIns="54862" anchor="ctr"/>
          <a:lstStyle/>
          <a:p>
            <a:pPr>
              <a:defRPr>
                <a:latin typeface="+mj-lt"/>
                <a:ea typeface="+mj-ea"/>
                <a:cs typeface="+mj-cs"/>
              </a:defRPr>
            </a:pPr>
            <a:endParaRPr sz="2160" kern="0">
              <a:solidFill>
                <a:srgbClr val="000000"/>
              </a:solidFill>
              <a:latin typeface="Calibri"/>
              <a:ea typeface="+mj-ea"/>
              <a:cs typeface="Calibri"/>
            </a:endParaRPr>
          </a:p>
        </p:txBody>
      </p:sp>
      <p:sp>
        <p:nvSpPr>
          <p:cNvPr id="82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69079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9" name="Текст 2"/>
          <p:cNvSpPr txBox="1"/>
          <p:nvPr/>
        </p:nvSpPr>
        <p:spPr bwMode="auto">
          <a:xfrm>
            <a:off x="597982" y="1832360"/>
            <a:ext cx="11148413" cy="1857376"/>
          </a:xfrm>
          <a:prstGeom prst="rect">
            <a:avLst/>
          </a:prstGeom>
          <a:ln w="12700">
            <a:miter lim="400000"/>
          </a:ln>
        </p:spPr>
        <p:txBody>
          <a:bodyPr lIns="54862" tIns="54862" rIns="54862" bIns="54862" anchor="ctr">
            <a:normAutofit/>
          </a:bodyPr>
          <a:lstStyle>
            <a:lvl1pPr algn="ctr">
              <a:defRPr sz="72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</a:defRPr>
            </a:lvl1pPr>
          </a:lstStyle>
          <a:p>
            <a:pPr>
              <a:defRPr/>
            </a:pPr>
            <a:r>
              <a:rPr sz="8640" kern="0"/>
              <a:t>НАЗВАНИЕ  РАЗДЕЛА</a:t>
            </a:r>
          </a:p>
        </p:txBody>
      </p:sp>
      <p:sp>
        <p:nvSpPr>
          <p:cNvPr id="90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32063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7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9378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" name="Прямоугольник 7"/>
          <p:cNvSpPr/>
          <p:nvPr/>
        </p:nvSpPr>
        <p:spPr bwMode="auto">
          <a:xfrm>
            <a:off x="11374620" y="-11623"/>
            <a:ext cx="2229160" cy="1591559"/>
          </a:xfrm>
          <a:prstGeom prst="rect">
            <a:avLst/>
          </a:prstGeom>
          <a:solidFill>
            <a:srgbClr val="FD493D"/>
          </a:solidFill>
          <a:ln w="12700">
            <a:miter lim="400000"/>
          </a:ln>
        </p:spPr>
        <p:txBody>
          <a:bodyPr lIns="54862" tIns="54862" rIns="54862" bIns="54862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</a:defRPr>
            </a:pPr>
            <a:endParaRPr sz="2160" kern="0">
              <a:solidFill>
                <a:srgbClr val="FFFFFF"/>
              </a:solidFill>
              <a:latin typeface="Calibri"/>
              <a:ea typeface="+mj-ea"/>
              <a:cs typeface="Calibri"/>
            </a:endParaRPr>
          </a:p>
        </p:txBody>
      </p:sp>
      <p:sp>
        <p:nvSpPr>
          <p:cNvPr id="105" name="Текст 2"/>
          <p:cNvSpPr txBox="1"/>
          <p:nvPr/>
        </p:nvSpPr>
        <p:spPr bwMode="auto">
          <a:xfrm>
            <a:off x="648611" y="925868"/>
            <a:ext cx="7822721" cy="997192"/>
          </a:xfrm>
          <a:prstGeom prst="rect">
            <a:avLst/>
          </a:prstGeom>
          <a:ln w="12700">
            <a:miter lim="400000"/>
          </a:ln>
        </p:spPr>
        <p:txBody>
          <a:bodyPr lIns="54862" tIns="54862" rIns="54862" bIns="54862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</a:defRPr>
            </a:lvl1pPr>
          </a:lstStyle>
          <a:p>
            <a:pPr>
              <a:defRPr/>
            </a:pPr>
            <a:r>
              <a:rPr sz="5760" kern="0"/>
              <a:t>ЗАГОЛОВОК СЛАЙДА</a:t>
            </a:r>
          </a:p>
        </p:txBody>
      </p:sp>
      <p:pic>
        <p:nvPicPr>
          <p:cNvPr id="106" name="Рисунок 9" descr="Рисунок 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195533" y="-30909"/>
            <a:ext cx="2587337" cy="1455376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07" name="Таблица 3"/>
          <p:cNvGraphicFramePr>
            <a:graphicFrameLocks/>
          </p:cNvGraphicFramePr>
          <p:nvPr/>
        </p:nvGraphicFramePr>
        <p:xfrm>
          <a:off x="748665" y="1960703"/>
          <a:ext cx="12855103" cy="5267520"/>
        </p:xfrm>
        <a:graphic>
          <a:graphicData uri="http://schemas.openxmlformats.org/drawingml/2006/table">
            <a:tbl>
              <a:tblPr firstRow="1"/>
              <a:tblGrid>
                <a:gridCol w="21425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25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25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425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425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425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7792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 sz="1900"/>
                    </a:p>
                  </a:txBody>
                  <a:tcPr marL="48611" marR="48611" marT="48611" marB="48611">
                    <a:lnR w="38100" algn="ctr">
                      <a:solidFill>
                        <a:srgbClr val="FFFFFF"/>
                      </a:solidFill>
                    </a:lnR>
                    <a:lnT w="12700" algn="ctr"/>
                    <a:lnB w="12700" algn="ctr"/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 sz="1900"/>
                    </a:p>
                  </a:txBody>
                  <a:tcPr marL="48611" marR="48611" marT="48611" marB="48611">
                    <a:lnL w="38100" algn="ctr">
                      <a:solidFill>
                        <a:srgbClr val="FFFFFF"/>
                      </a:solidFill>
                    </a:lnL>
                    <a:lnR w="38100" algn="ctr">
                      <a:solidFill>
                        <a:srgbClr val="FFFFFF"/>
                      </a:solidFill>
                    </a:lnR>
                    <a:lnT w="12700" algn="ctr"/>
                    <a:lnB w="12700" algn="ctr"/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 sz="1900"/>
                    </a:p>
                  </a:txBody>
                  <a:tcPr marL="48611" marR="48611" marT="48611" marB="48611">
                    <a:lnL w="38100" algn="ctr">
                      <a:solidFill>
                        <a:srgbClr val="FFFFFF"/>
                      </a:solidFill>
                    </a:lnL>
                    <a:lnR w="38100" algn="ctr">
                      <a:solidFill>
                        <a:srgbClr val="FFFFFF"/>
                      </a:solidFill>
                    </a:lnR>
                    <a:lnT w="12700" algn="ctr"/>
                    <a:lnB w="12700" algn="ctr"/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 sz="1900"/>
                    </a:p>
                  </a:txBody>
                  <a:tcPr marL="48611" marR="48611" marT="48611" marB="48611">
                    <a:lnL w="38100" algn="ctr">
                      <a:solidFill>
                        <a:srgbClr val="FFFFFF"/>
                      </a:solidFill>
                    </a:lnL>
                    <a:lnR w="38100" algn="ctr">
                      <a:solidFill>
                        <a:srgbClr val="FFFFFF"/>
                      </a:solidFill>
                    </a:lnR>
                    <a:lnT w="12700" algn="ctr"/>
                    <a:lnB w="12700" algn="ctr"/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 sz="1900"/>
                    </a:p>
                  </a:txBody>
                  <a:tcPr marL="48611" marR="48611" marT="48611" marB="48611">
                    <a:lnL w="38100" algn="ctr">
                      <a:solidFill>
                        <a:srgbClr val="FFFFFF"/>
                      </a:solidFill>
                    </a:lnL>
                    <a:lnR w="38100" algn="ctr">
                      <a:solidFill>
                        <a:srgbClr val="FFFFFF"/>
                      </a:solidFill>
                    </a:lnR>
                    <a:lnT w="12700" algn="ctr"/>
                    <a:lnB w="12700" algn="ctr"/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 sz="1900"/>
                    </a:p>
                  </a:txBody>
                  <a:tcPr marL="48611" marR="48611" marT="48611" marB="48611">
                    <a:lnL w="38100" algn="ctr">
                      <a:solidFill>
                        <a:srgbClr val="FFFFFF"/>
                      </a:solidFill>
                    </a:lnL>
                    <a:lnT w="12700" algn="ctr"/>
                    <a:lnB w="12700" algn="ctr"/>
                    <a:solidFill>
                      <a:srgbClr val="FFAF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792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 sz="1900"/>
                    </a:p>
                  </a:txBody>
                  <a:tcPr marL="48611" marR="48611" marT="48611" marB="48611">
                    <a:lnL w="12700" algn="ctr"/>
                    <a:lnR w="38100" algn="ctr">
                      <a:solidFill>
                        <a:srgbClr val="FFAFC1"/>
                      </a:solidFill>
                    </a:lnR>
                    <a:lnT w="12700" algn="ctr"/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 sz="1900"/>
                    </a:p>
                  </a:txBody>
                  <a:tcPr marL="48611" marR="48611" marT="48611" marB="48611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12700" algn="ctr"/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 sz="1900"/>
                    </a:p>
                  </a:txBody>
                  <a:tcPr marL="48611" marR="48611" marT="48611" marB="48611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12700" algn="ctr"/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 sz="1900"/>
                    </a:p>
                  </a:txBody>
                  <a:tcPr marL="48611" marR="48611" marT="48611" marB="48611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12700" algn="ctr"/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 sz="1900"/>
                    </a:p>
                  </a:txBody>
                  <a:tcPr marL="48611" marR="48611" marT="48611" marB="48611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12700" algn="ctr"/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 sz="1900"/>
                    </a:p>
                  </a:txBody>
                  <a:tcPr marL="48611" marR="48611" marT="48611" marB="48611">
                    <a:lnL w="38100" algn="ctr">
                      <a:solidFill>
                        <a:srgbClr val="FFAFC1"/>
                      </a:solidFill>
                    </a:lnL>
                    <a:lnR w="12700" algn="ctr"/>
                    <a:lnT w="12700" algn="ctr"/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792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 sz="1900"/>
                    </a:p>
                  </a:txBody>
                  <a:tcPr marL="48611" marR="48611" marT="48611" marB="48611">
                    <a:lnL w="12700" algn="ctr"/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 sz="1900"/>
                    </a:p>
                  </a:txBody>
                  <a:tcPr marL="48611" marR="48611" marT="48611" marB="48611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 sz="1900"/>
                    </a:p>
                  </a:txBody>
                  <a:tcPr marL="48611" marR="48611" marT="48611" marB="48611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 sz="1900"/>
                    </a:p>
                  </a:txBody>
                  <a:tcPr marL="48611" marR="48611" marT="48611" marB="48611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 sz="1900"/>
                    </a:p>
                  </a:txBody>
                  <a:tcPr marL="48611" marR="48611" marT="48611" marB="48611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 sz="1900"/>
                    </a:p>
                  </a:txBody>
                  <a:tcPr marL="48611" marR="48611" marT="48611" marB="48611">
                    <a:lnL w="38100" algn="ctr">
                      <a:solidFill>
                        <a:srgbClr val="FFAFC1"/>
                      </a:solidFill>
                    </a:lnL>
                    <a:lnR w="12700" algn="ctr"/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792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 sz="1900"/>
                    </a:p>
                  </a:txBody>
                  <a:tcPr marL="48611" marR="48611" marT="48611" marB="48611">
                    <a:lnL w="12700" algn="ctr"/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 sz="1900"/>
                    </a:p>
                  </a:txBody>
                  <a:tcPr marL="48611" marR="48611" marT="48611" marB="48611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 sz="1900"/>
                    </a:p>
                  </a:txBody>
                  <a:tcPr marL="48611" marR="48611" marT="48611" marB="48611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 sz="1900"/>
                    </a:p>
                  </a:txBody>
                  <a:tcPr marL="48611" marR="48611" marT="48611" marB="48611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 sz="1900"/>
                    </a:p>
                  </a:txBody>
                  <a:tcPr marL="48611" marR="48611" marT="48611" marB="48611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 sz="1900"/>
                    </a:p>
                  </a:txBody>
                  <a:tcPr marL="48611" marR="48611" marT="48611" marB="48611">
                    <a:lnL w="38100" algn="ctr">
                      <a:solidFill>
                        <a:srgbClr val="FFAFC1"/>
                      </a:solidFill>
                    </a:lnL>
                    <a:lnR w="12700" algn="ctr"/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792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 sz="1900"/>
                    </a:p>
                  </a:txBody>
                  <a:tcPr marL="48611" marR="48611" marT="48611" marB="48611">
                    <a:lnL w="12700" algn="ctr"/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 sz="1900"/>
                    </a:p>
                  </a:txBody>
                  <a:tcPr marL="48611" marR="48611" marT="48611" marB="48611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 sz="1900"/>
                    </a:p>
                  </a:txBody>
                  <a:tcPr marL="48611" marR="48611" marT="48611" marB="48611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 sz="1900"/>
                    </a:p>
                  </a:txBody>
                  <a:tcPr marL="48611" marR="48611" marT="48611" marB="48611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 sz="1900"/>
                    </a:p>
                  </a:txBody>
                  <a:tcPr marL="48611" marR="48611" marT="48611" marB="48611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 sz="1900"/>
                    </a:p>
                  </a:txBody>
                  <a:tcPr marL="48611" marR="48611" marT="48611" marB="48611">
                    <a:lnL w="38100" algn="ctr">
                      <a:solidFill>
                        <a:srgbClr val="FFAFC1"/>
                      </a:solidFill>
                    </a:lnL>
                    <a:lnR w="12700" algn="ctr"/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7792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 sz="1900"/>
                    </a:p>
                  </a:txBody>
                  <a:tcPr marL="48611" marR="48611" marT="48611" marB="48611">
                    <a:lnL w="12700" algn="ctr"/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12700" algn="ctr"/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 sz="1900"/>
                    </a:p>
                  </a:txBody>
                  <a:tcPr marL="48611" marR="48611" marT="48611" marB="48611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12700" algn="ctr"/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 sz="1900"/>
                    </a:p>
                  </a:txBody>
                  <a:tcPr marL="48611" marR="48611" marT="48611" marB="48611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12700" algn="ctr"/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 sz="1900"/>
                    </a:p>
                  </a:txBody>
                  <a:tcPr marL="48611" marR="48611" marT="48611" marB="48611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12700" algn="ctr"/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 sz="1900"/>
                    </a:p>
                  </a:txBody>
                  <a:tcPr marL="48611" marR="48611" marT="48611" marB="48611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12700" algn="ctr"/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 sz="1900"/>
                    </a:p>
                  </a:txBody>
                  <a:tcPr marL="48611" marR="48611" marT="48611" marB="48611">
                    <a:lnL w="38100" algn="ctr">
                      <a:solidFill>
                        <a:srgbClr val="FFAFC1"/>
                      </a:solidFill>
                    </a:lnL>
                    <a:lnR w="12700" algn="ctr"/>
                    <a:lnT w="38100" algn="ctr">
                      <a:solidFill>
                        <a:srgbClr val="FFAFC1"/>
                      </a:solidFill>
                    </a:lnT>
                    <a:lnB w="12700" algn="ctr"/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10" name="Прямоугольник 6"/>
          <p:cNvGrpSpPr/>
          <p:nvPr/>
        </p:nvGrpSpPr>
        <p:grpSpPr bwMode="auto">
          <a:xfrm>
            <a:off x="11386358" y="7388861"/>
            <a:ext cx="2811820" cy="846187"/>
            <a:chOff x="-2" y="-2"/>
            <a:chExt cx="2343182" cy="705155"/>
          </a:xfrm>
        </p:grpSpPr>
        <p:sp>
          <p:nvSpPr>
            <p:cNvPr id="108" name="Прямоугольник"/>
            <p:cNvSpPr/>
            <p:nvPr/>
          </p:nvSpPr>
          <p:spPr bwMode="auto">
            <a:xfrm>
              <a:off x="-2" y="-2"/>
              <a:ext cx="2343182" cy="705155"/>
            </a:xfrm>
            <a:prstGeom prst="rect">
              <a:avLst/>
            </a:prstGeom>
            <a:solidFill>
              <a:srgbClr val="ADDAE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</a:defRPr>
              </a:pPr>
              <a:endParaRPr sz="2160" kern="0">
                <a:solidFill>
                  <a:srgbClr val="FFFFFF"/>
                </a:solidFill>
                <a:latin typeface="Calibri"/>
                <a:ea typeface="+mj-ea"/>
                <a:cs typeface="Calibri"/>
              </a:endParaRPr>
            </a:p>
          </p:txBody>
        </p:sp>
        <p:sp>
          <p:nvSpPr>
            <p:cNvPr id="109" name="НАЗВАНИЕ ДОКЛАДА"/>
            <p:cNvSpPr txBox="1"/>
            <p:nvPr/>
          </p:nvSpPr>
          <p:spPr bwMode="auto">
            <a:xfrm>
              <a:off x="45719" y="190991"/>
              <a:ext cx="2251741" cy="3231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600"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</a:defRPr>
              </a:lvl1pPr>
            </a:lstStyle>
            <a:p>
              <a:pPr>
                <a:defRPr/>
              </a:pPr>
              <a:r>
                <a:rPr sz="1920" kern="0"/>
                <a:t>НАЗВАНИЕ ДОКЛАДА</a:t>
              </a:r>
            </a:p>
          </p:txBody>
        </p:sp>
      </p:grpSp>
      <p:grpSp>
        <p:nvGrpSpPr>
          <p:cNvPr id="113" name="Прямоугольник 16"/>
          <p:cNvGrpSpPr/>
          <p:nvPr/>
        </p:nvGrpSpPr>
        <p:grpSpPr bwMode="auto">
          <a:xfrm>
            <a:off x="740147" y="7482452"/>
            <a:ext cx="802890" cy="750449"/>
            <a:chOff x="-1" y="-2"/>
            <a:chExt cx="669073" cy="625373"/>
          </a:xfrm>
        </p:grpSpPr>
        <p:sp>
          <p:nvSpPr>
            <p:cNvPr id="111" name="Прямоугольник"/>
            <p:cNvSpPr/>
            <p:nvPr/>
          </p:nvSpPr>
          <p:spPr bwMode="auto">
            <a:xfrm>
              <a:off x="-1" y="-2"/>
              <a:ext cx="669073" cy="625373"/>
            </a:xfrm>
            <a:prstGeom prst="rect">
              <a:avLst/>
            </a:prstGeom>
            <a:solidFill>
              <a:srgbClr val="F5AC4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</a:defRPr>
              </a:pPr>
              <a:endParaRPr sz="2160" kern="0">
                <a:solidFill>
                  <a:srgbClr val="FFFFFF"/>
                </a:solidFill>
                <a:latin typeface="Calibri"/>
                <a:ea typeface="+mj-ea"/>
                <a:cs typeface="Calibri"/>
              </a:endParaRPr>
            </a:p>
          </p:txBody>
        </p:sp>
        <p:sp>
          <p:nvSpPr>
            <p:cNvPr id="112" name="4"/>
            <p:cNvSpPr txBox="1"/>
            <p:nvPr/>
          </p:nvSpPr>
          <p:spPr bwMode="auto">
            <a:xfrm>
              <a:off x="45720" y="135710"/>
              <a:ext cx="577629" cy="353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sz="2160" kern="0"/>
                <a:t>4</a:t>
              </a:r>
            </a:p>
          </p:txBody>
        </p:sp>
      </p:grpSp>
      <p:grpSp>
        <p:nvGrpSpPr>
          <p:cNvPr id="116" name="Прямоугольник 17"/>
          <p:cNvGrpSpPr/>
          <p:nvPr/>
        </p:nvGrpSpPr>
        <p:grpSpPr bwMode="auto">
          <a:xfrm>
            <a:off x="755310" y="-2940"/>
            <a:ext cx="3276112" cy="608211"/>
            <a:chOff x="-2" y="-2"/>
            <a:chExt cx="2730092" cy="506841"/>
          </a:xfrm>
        </p:grpSpPr>
        <p:sp>
          <p:nvSpPr>
            <p:cNvPr id="114" name="Прямоугольник"/>
            <p:cNvSpPr/>
            <p:nvPr/>
          </p:nvSpPr>
          <p:spPr bwMode="auto">
            <a:xfrm>
              <a:off x="-2" y="-2"/>
              <a:ext cx="2730092" cy="506841"/>
            </a:xfrm>
            <a:prstGeom prst="rect">
              <a:avLst/>
            </a:prstGeom>
            <a:solidFill>
              <a:srgbClr val="8F00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</a:defRPr>
              </a:pPr>
              <a:endParaRPr sz="2160" kern="0">
                <a:solidFill>
                  <a:srgbClr val="FFFFFF"/>
                </a:solidFill>
                <a:latin typeface="Gilroy-Light"/>
                <a:ea typeface="Gilroy-Light"/>
                <a:cs typeface="Gilroy-Light"/>
              </a:endParaRPr>
            </a:p>
          </p:txBody>
        </p:sp>
        <p:sp>
          <p:nvSpPr>
            <p:cNvPr id="115" name="НАЗВАНИЕ РАЗДЕЛА"/>
            <p:cNvSpPr txBox="1"/>
            <p:nvPr/>
          </p:nvSpPr>
          <p:spPr bwMode="auto">
            <a:xfrm>
              <a:off x="45720" y="76445"/>
              <a:ext cx="2638651" cy="353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</a:defRPr>
              </a:lvl1pPr>
            </a:lstStyle>
            <a:p>
              <a:pPr>
                <a:defRPr/>
              </a:pPr>
              <a:r>
                <a:rPr sz="2160" kern="0"/>
                <a:t>НАЗВАНИЕ РАЗДЕЛА</a:t>
              </a:r>
            </a:p>
          </p:txBody>
        </p:sp>
      </p:grpSp>
      <p:sp>
        <p:nvSpPr>
          <p:cNvPr id="117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3013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52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4" name="2022-11-09 02.38.22.jpg" descr="2022-11-09 02.38.22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137681" y="-4"/>
            <a:ext cx="5857165" cy="82296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Рисунок 9" descr="Рисунок 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195533" y="-30909"/>
            <a:ext cx="2587337" cy="1455376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Текст 2"/>
          <p:cNvSpPr txBox="1"/>
          <p:nvPr/>
        </p:nvSpPr>
        <p:spPr bwMode="auto">
          <a:xfrm>
            <a:off x="679305" y="1789970"/>
            <a:ext cx="4528850" cy="1883589"/>
          </a:xfrm>
          <a:prstGeom prst="rect">
            <a:avLst/>
          </a:prstGeom>
          <a:ln w="12700">
            <a:miter lim="400000"/>
          </a:ln>
        </p:spPr>
        <p:txBody>
          <a:bodyPr lIns="54862" tIns="54862" rIns="54862" bIns="54862" anchor="ctr">
            <a:spAutoFit/>
          </a:bodyPr>
          <a:lstStyle>
            <a:lvl1pPr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</a:defRPr>
            </a:lvl1pPr>
          </a:lstStyle>
          <a:p>
            <a:pPr>
              <a:defRPr/>
            </a:pPr>
            <a:r>
              <a:rPr sz="5760" kern="0"/>
              <a:t>ЗАГОЛОВОК СЛАЙДА</a:t>
            </a:r>
          </a:p>
        </p:txBody>
      </p:sp>
      <p:sp>
        <p:nvSpPr>
          <p:cNvPr id="127" name="Прямоугольник 7"/>
          <p:cNvSpPr/>
          <p:nvPr/>
        </p:nvSpPr>
        <p:spPr bwMode="auto">
          <a:xfrm>
            <a:off x="11374620" y="-11623"/>
            <a:ext cx="2229160" cy="1591559"/>
          </a:xfrm>
          <a:prstGeom prst="rect">
            <a:avLst/>
          </a:prstGeom>
          <a:solidFill>
            <a:srgbClr val="FD493D"/>
          </a:solidFill>
          <a:ln w="12700">
            <a:miter lim="400000"/>
          </a:ln>
        </p:spPr>
        <p:txBody>
          <a:bodyPr lIns="54862" tIns="54862" rIns="54862" bIns="54862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</a:defRPr>
            </a:pPr>
            <a:endParaRPr sz="2160" kern="0">
              <a:solidFill>
                <a:srgbClr val="FFFFFF"/>
              </a:solidFill>
              <a:latin typeface="Calibri"/>
              <a:ea typeface="+mj-ea"/>
              <a:cs typeface="Calibri"/>
            </a:endParaRPr>
          </a:p>
        </p:txBody>
      </p:sp>
      <p:pic>
        <p:nvPicPr>
          <p:cNvPr id="128" name="Рисунок 9" descr="Рисунок 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195533" y="-30909"/>
            <a:ext cx="2587337" cy="14553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1" name="Прямоугольник 6"/>
          <p:cNvGrpSpPr/>
          <p:nvPr/>
        </p:nvGrpSpPr>
        <p:grpSpPr bwMode="auto">
          <a:xfrm>
            <a:off x="11386358" y="7388861"/>
            <a:ext cx="2811820" cy="846187"/>
            <a:chOff x="-2" y="-2"/>
            <a:chExt cx="2343182" cy="705155"/>
          </a:xfrm>
        </p:grpSpPr>
        <p:sp>
          <p:nvSpPr>
            <p:cNvPr id="129" name="Прямоугольник"/>
            <p:cNvSpPr/>
            <p:nvPr/>
          </p:nvSpPr>
          <p:spPr bwMode="auto">
            <a:xfrm>
              <a:off x="-2" y="-2"/>
              <a:ext cx="2343182" cy="705155"/>
            </a:xfrm>
            <a:prstGeom prst="rect">
              <a:avLst/>
            </a:prstGeom>
            <a:solidFill>
              <a:srgbClr val="ADDAE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</a:defRPr>
              </a:pPr>
              <a:endParaRPr sz="2160" kern="0">
                <a:solidFill>
                  <a:srgbClr val="FFFFFF"/>
                </a:solidFill>
                <a:latin typeface="Calibri"/>
                <a:ea typeface="+mj-ea"/>
                <a:cs typeface="Calibri"/>
              </a:endParaRPr>
            </a:p>
          </p:txBody>
        </p:sp>
        <p:sp>
          <p:nvSpPr>
            <p:cNvPr id="130" name="НАЗВАНИЕ ДОКЛАДА"/>
            <p:cNvSpPr txBox="1"/>
            <p:nvPr/>
          </p:nvSpPr>
          <p:spPr bwMode="auto">
            <a:xfrm>
              <a:off x="45719" y="190991"/>
              <a:ext cx="2251741" cy="3231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600"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</a:defRPr>
              </a:lvl1pPr>
            </a:lstStyle>
            <a:p>
              <a:pPr>
                <a:defRPr/>
              </a:pPr>
              <a:r>
                <a:rPr sz="1920" kern="0"/>
                <a:t>НАЗВАНИЕ ДОКЛАДА</a:t>
              </a:r>
            </a:p>
          </p:txBody>
        </p:sp>
      </p:grpSp>
      <p:grpSp>
        <p:nvGrpSpPr>
          <p:cNvPr id="134" name="Прямоугольник 16"/>
          <p:cNvGrpSpPr/>
          <p:nvPr/>
        </p:nvGrpSpPr>
        <p:grpSpPr bwMode="auto">
          <a:xfrm>
            <a:off x="740147" y="7482452"/>
            <a:ext cx="802890" cy="750449"/>
            <a:chOff x="-1" y="-2"/>
            <a:chExt cx="669073" cy="625373"/>
          </a:xfrm>
        </p:grpSpPr>
        <p:sp>
          <p:nvSpPr>
            <p:cNvPr id="132" name="Прямоугольник"/>
            <p:cNvSpPr/>
            <p:nvPr/>
          </p:nvSpPr>
          <p:spPr bwMode="auto">
            <a:xfrm>
              <a:off x="-1" y="-2"/>
              <a:ext cx="669073" cy="625373"/>
            </a:xfrm>
            <a:prstGeom prst="rect">
              <a:avLst/>
            </a:prstGeom>
            <a:solidFill>
              <a:srgbClr val="F5AC4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</a:defRPr>
              </a:pPr>
              <a:endParaRPr sz="2160" kern="0">
                <a:solidFill>
                  <a:srgbClr val="FFFFFF"/>
                </a:solidFill>
                <a:latin typeface="Calibri"/>
                <a:ea typeface="+mj-ea"/>
                <a:cs typeface="Calibri"/>
              </a:endParaRPr>
            </a:p>
          </p:txBody>
        </p:sp>
        <p:sp>
          <p:nvSpPr>
            <p:cNvPr id="133" name="7"/>
            <p:cNvSpPr txBox="1"/>
            <p:nvPr/>
          </p:nvSpPr>
          <p:spPr bwMode="auto">
            <a:xfrm>
              <a:off x="45720" y="135710"/>
              <a:ext cx="577629" cy="353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sz="2160" kern="0"/>
                <a:t>7</a:t>
              </a:r>
            </a:p>
          </p:txBody>
        </p:sp>
      </p:grpSp>
      <p:grpSp>
        <p:nvGrpSpPr>
          <p:cNvPr id="137" name="Прямоугольник 17"/>
          <p:cNvGrpSpPr/>
          <p:nvPr/>
        </p:nvGrpSpPr>
        <p:grpSpPr bwMode="auto">
          <a:xfrm>
            <a:off x="755310" y="-2940"/>
            <a:ext cx="3276112" cy="608211"/>
            <a:chOff x="-2" y="-2"/>
            <a:chExt cx="2730092" cy="506841"/>
          </a:xfrm>
        </p:grpSpPr>
        <p:sp>
          <p:nvSpPr>
            <p:cNvPr id="135" name="Прямоугольник"/>
            <p:cNvSpPr/>
            <p:nvPr/>
          </p:nvSpPr>
          <p:spPr bwMode="auto">
            <a:xfrm>
              <a:off x="-2" y="-2"/>
              <a:ext cx="2730092" cy="506841"/>
            </a:xfrm>
            <a:prstGeom prst="rect">
              <a:avLst/>
            </a:prstGeom>
            <a:solidFill>
              <a:srgbClr val="8F00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</a:defRPr>
              </a:pPr>
              <a:endParaRPr sz="2160" kern="0">
                <a:solidFill>
                  <a:srgbClr val="FFFFFF"/>
                </a:solidFill>
                <a:latin typeface="Gilroy-Light"/>
                <a:ea typeface="Gilroy-Light"/>
                <a:cs typeface="Gilroy-Light"/>
              </a:endParaRPr>
            </a:p>
          </p:txBody>
        </p:sp>
        <p:sp>
          <p:nvSpPr>
            <p:cNvPr id="136" name="НАЗВАНИЕ РАЗДЕЛА"/>
            <p:cNvSpPr txBox="1"/>
            <p:nvPr/>
          </p:nvSpPr>
          <p:spPr bwMode="auto">
            <a:xfrm>
              <a:off x="45720" y="76445"/>
              <a:ext cx="2638651" cy="353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</a:defRPr>
              </a:lvl1pPr>
            </a:lstStyle>
            <a:p>
              <a:pPr>
                <a:defRPr/>
              </a:pPr>
              <a:r>
                <a:rPr sz="2160" kern="0"/>
                <a:t>НАЗВАНИЕ РАЗДЕЛА</a:t>
              </a:r>
            </a:p>
          </p:txBody>
        </p:sp>
      </p:grpSp>
      <p:sp>
        <p:nvSpPr>
          <p:cNvPr id="138" name="Текст 2"/>
          <p:cNvSpPr txBox="1"/>
          <p:nvPr/>
        </p:nvSpPr>
        <p:spPr bwMode="auto">
          <a:xfrm>
            <a:off x="730983" y="3826063"/>
            <a:ext cx="5738629" cy="2474520"/>
          </a:xfrm>
          <a:prstGeom prst="rect">
            <a:avLst/>
          </a:prstGeom>
          <a:ln w="12700">
            <a:miter lim="400000"/>
          </a:ln>
        </p:spPr>
        <p:txBody>
          <a:bodyPr lIns="54862" tIns="54862" rIns="54862" bIns="54862">
            <a:spAutoFit/>
          </a:bodyPr>
          <a:lstStyle/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</a:defRPr>
            </a:pPr>
            <a:r>
              <a:rPr sz="1920" kern="0">
                <a:solidFill>
                  <a:srgbClr val="1B1B1B"/>
                </a:solidFill>
                <a:latin typeface="Gilroy-Light"/>
                <a:ea typeface="Gilroy-Light"/>
                <a:cs typeface="Gilroy-Light"/>
              </a:rPr>
              <a:t>Имеется спорная точка зрения, гласящая примерно следующее: представители современных социальных резервов призваны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</a:defRPr>
            </a:pPr>
            <a:r>
              <a:rPr sz="1920" kern="0">
                <a:solidFill>
                  <a:srgbClr val="1B1B1B"/>
                </a:solidFill>
                <a:latin typeface="Gilroy-Light"/>
                <a:ea typeface="Gilroy-Light"/>
                <a:cs typeface="Gilroy-Light"/>
              </a:rPr>
              <a:t>к ответу! </a:t>
            </a:r>
            <a:endParaRPr sz="1440" kern="0">
              <a:solidFill>
                <a:srgbClr val="888888"/>
              </a:solidFill>
              <a:latin typeface="Gilroy-Light"/>
              <a:ea typeface="Gilroy-Light"/>
              <a:cs typeface="Gilroy-Light"/>
            </a:endParaRP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</a:defRPr>
            </a:pPr>
            <a:r>
              <a:rPr sz="1920" kern="0">
                <a:solidFill>
                  <a:srgbClr val="1B1B1B"/>
                </a:solidFill>
                <a:latin typeface="Gilroy-Light"/>
                <a:ea typeface="Gilroy-Light"/>
                <a:cs typeface="Gilroy-Light"/>
              </a:rPr>
              <a:t>В целом, конечно, базовый вектор развития позволяет выполнить важные задания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</a:defRPr>
            </a:pPr>
            <a:r>
              <a:rPr sz="1920" kern="0">
                <a:solidFill>
                  <a:srgbClr val="1B1B1B"/>
                </a:solidFill>
                <a:latin typeface="Gilroy-Light"/>
                <a:ea typeface="Gilroy-Light"/>
                <a:cs typeface="Gilroy-Light"/>
              </a:rPr>
              <a:t>по разработке системы обучения кадров, соответствующей насущным потребностям </a:t>
            </a:r>
          </a:p>
        </p:txBody>
      </p:sp>
      <p:sp>
        <p:nvSpPr>
          <p:cNvPr id="139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7378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828800" y="1346835"/>
            <a:ext cx="10972800" cy="2865121"/>
          </a:xfrm>
          <a:prstGeom prst="rect">
            <a:avLst/>
          </a:prstGeom>
        </p:spPr>
        <p:txBody>
          <a:bodyPr anchor="b"/>
          <a:lstStyle>
            <a:lvl1pPr algn="ctr">
              <a:defRPr sz="7200"/>
            </a:lvl1pPr>
          </a:lstStyle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828800" y="4322445"/>
            <a:ext cx="10972800" cy="1986916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880"/>
            </a:lvl1pPr>
            <a:lvl2pPr marL="0" indent="548640" algn="ctr">
              <a:buSzTx/>
              <a:buFontTx/>
              <a:buNone/>
              <a:defRPr sz="2880"/>
            </a:lvl2pPr>
            <a:lvl3pPr marL="0" indent="1097280" algn="ctr">
              <a:buSzTx/>
              <a:buFontTx/>
              <a:buNone/>
              <a:defRPr sz="2880"/>
            </a:lvl3pPr>
            <a:lvl4pPr marL="0" indent="1645920" algn="ctr">
              <a:buSzTx/>
              <a:buFontTx/>
              <a:buNone/>
              <a:defRPr sz="2880"/>
            </a:lvl4pPr>
            <a:lvl5pPr marL="0" indent="2194560" algn="ctr">
              <a:buSzTx/>
              <a:buFontTx/>
              <a:buNone/>
              <a:defRPr sz="288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9568893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1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3802550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  <a:prstGeom prst="rect">
            <a:avLst/>
          </a:prstGeom>
        </p:spPr>
        <p:txBody>
          <a:bodyPr anchor="b"/>
          <a:lstStyle>
            <a:lvl1pPr>
              <a:defRPr sz="7200"/>
            </a:lvl1pPr>
          </a:lstStyle>
          <a:p>
            <a:r>
              <a:t>Текст заголовка</a:t>
            </a:r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998220" y="5507354"/>
            <a:ext cx="12618720" cy="180022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880">
                <a:solidFill>
                  <a:srgbClr val="757575"/>
                </a:solidFill>
              </a:defRPr>
            </a:lvl1pPr>
            <a:lvl2pPr marL="0" indent="548640">
              <a:buSzTx/>
              <a:buFontTx/>
              <a:buNone/>
              <a:defRPr sz="2880">
                <a:solidFill>
                  <a:srgbClr val="757575"/>
                </a:solidFill>
              </a:defRPr>
            </a:lvl2pPr>
            <a:lvl3pPr marL="0" indent="1097280">
              <a:buSzTx/>
              <a:buFontTx/>
              <a:buNone/>
              <a:defRPr sz="2880">
                <a:solidFill>
                  <a:srgbClr val="757575"/>
                </a:solidFill>
              </a:defRPr>
            </a:lvl3pPr>
            <a:lvl4pPr marL="0" indent="1645920">
              <a:buSzTx/>
              <a:buFontTx/>
              <a:buNone/>
              <a:defRPr sz="2880">
                <a:solidFill>
                  <a:srgbClr val="757575"/>
                </a:solidFill>
              </a:defRPr>
            </a:lvl4pPr>
            <a:lvl5pPr marL="0" indent="2194560">
              <a:buSzTx/>
              <a:buFontTx/>
              <a:buNone/>
              <a:defRPr sz="2880">
                <a:solidFill>
                  <a:srgbClr val="757575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7866861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9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005840" y="2190750"/>
            <a:ext cx="6217920" cy="5221606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4205464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007745" y="438150"/>
            <a:ext cx="12618721" cy="1590676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007745" y="2017396"/>
            <a:ext cx="6189347" cy="988696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880" b="1"/>
            </a:lvl1pPr>
            <a:lvl2pPr marL="0" indent="548640">
              <a:buSzTx/>
              <a:buFontTx/>
              <a:buNone/>
              <a:defRPr sz="2880" b="1"/>
            </a:lvl2pPr>
            <a:lvl3pPr marL="0" indent="1097280">
              <a:buSzTx/>
              <a:buFontTx/>
              <a:buNone/>
              <a:defRPr sz="2880" b="1"/>
            </a:lvl3pPr>
            <a:lvl4pPr marL="0" indent="1645920">
              <a:buSzTx/>
              <a:buFontTx/>
              <a:buNone/>
              <a:defRPr sz="2880" b="1"/>
            </a:lvl4pPr>
            <a:lvl5pPr marL="0" indent="2194560">
              <a:buSzTx/>
              <a:buFontTx/>
              <a:buNone/>
              <a:defRPr sz="288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Текст 4"/>
          <p:cNvSpPr>
            <a:spLocks noGrp="1"/>
          </p:cNvSpPr>
          <p:nvPr>
            <p:ph type="body" sz="quarter" idx="21"/>
          </p:nvPr>
        </p:nvSpPr>
        <p:spPr>
          <a:xfrm>
            <a:off x="7406640" y="2017396"/>
            <a:ext cx="6219826" cy="988696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</a:lstStyle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7069464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0839088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6527189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007745" y="548640"/>
            <a:ext cx="4718687" cy="1920240"/>
          </a:xfrm>
          <a:prstGeom prst="rect">
            <a:avLst/>
          </a:prstGeom>
        </p:spPr>
        <p:txBody>
          <a:bodyPr anchor="b"/>
          <a:lstStyle>
            <a:lvl1pPr>
              <a:defRPr sz="3840"/>
            </a:lvl1pPr>
          </a:lstStyle>
          <a:p>
            <a:r>
              <a:t>Текст заголовка</a:t>
            </a:r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219825" y="1184911"/>
            <a:ext cx="7406641" cy="5848350"/>
          </a:xfrm>
          <a:prstGeom prst="rect">
            <a:avLst/>
          </a:prstGeom>
        </p:spPr>
        <p:txBody>
          <a:bodyPr/>
          <a:lstStyle>
            <a:lvl1pPr>
              <a:defRPr sz="3840"/>
            </a:lvl1pPr>
            <a:lvl2pPr marL="862148" indent="-313508">
              <a:defRPr sz="3840"/>
            </a:lvl2pPr>
            <a:lvl3pPr marL="1463040" indent="-365760">
              <a:defRPr sz="3840"/>
            </a:lvl3pPr>
            <a:lvl4pPr marL="2084832" indent="-438912">
              <a:defRPr sz="3840"/>
            </a:lvl4pPr>
            <a:lvl5pPr marL="2633472" indent="-438912">
              <a:defRPr sz="384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Текст 3"/>
          <p:cNvSpPr>
            <a:spLocks noGrp="1"/>
          </p:cNvSpPr>
          <p:nvPr>
            <p:ph type="body" sz="quarter" idx="21"/>
          </p:nvPr>
        </p:nvSpPr>
        <p:spPr>
          <a:xfrm>
            <a:off x="1007744" y="2468880"/>
            <a:ext cx="4718686" cy="457390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1944194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007745" y="548640"/>
            <a:ext cx="4718687" cy="1920240"/>
          </a:xfrm>
          <a:prstGeom prst="rect">
            <a:avLst/>
          </a:prstGeom>
        </p:spPr>
        <p:txBody>
          <a:bodyPr anchor="b"/>
          <a:lstStyle>
            <a:lvl1pPr>
              <a:defRPr sz="3840"/>
            </a:lvl1pPr>
          </a:lstStyle>
          <a:p>
            <a:r>
              <a:t>Текст заголовка</a:t>
            </a:r>
          </a:p>
        </p:txBody>
      </p:sp>
      <p:sp>
        <p:nvSpPr>
          <p:cNvPr id="83" name="Рисунок 2"/>
          <p:cNvSpPr>
            <a:spLocks noGrp="1"/>
          </p:cNvSpPr>
          <p:nvPr>
            <p:ph type="pic" sz="half" idx="21"/>
          </p:nvPr>
        </p:nvSpPr>
        <p:spPr>
          <a:xfrm>
            <a:off x="6219825" y="1184911"/>
            <a:ext cx="7406641" cy="584835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007745" y="2468880"/>
            <a:ext cx="4718687" cy="457390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920"/>
            </a:lvl1pPr>
            <a:lvl2pPr marL="0" indent="548640">
              <a:buSzTx/>
              <a:buFontTx/>
              <a:buNone/>
              <a:defRPr sz="1920"/>
            </a:lvl2pPr>
            <a:lvl3pPr marL="0" indent="1097280">
              <a:buSzTx/>
              <a:buFontTx/>
              <a:buNone/>
              <a:defRPr sz="1920"/>
            </a:lvl3pPr>
            <a:lvl4pPr marL="0" indent="1645920">
              <a:buSzTx/>
              <a:buFontTx/>
              <a:buNone/>
              <a:defRPr sz="1920"/>
            </a:lvl4pPr>
            <a:lvl5pPr marL="0" indent="2194560">
              <a:buSzTx/>
              <a:buFontTx/>
              <a:buNone/>
              <a:defRPr sz="192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372823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52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52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52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52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52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52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52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70" r:id="rId10"/>
    <p:sldLayoutId id="214748367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1005840" y="438150"/>
            <a:ext cx="12618720" cy="1590676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1005840" y="2190750"/>
            <a:ext cx="12618720" cy="5221606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3315826" y="7689732"/>
            <a:ext cx="308735" cy="31392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440">
                <a:solidFill>
                  <a:srgbClr val="888888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86CB4B4D-7CA3-9044-876B-883B54F8677D}" type="slidenum">
              <a:rPr kern="0"/>
              <a:pPr>
                <a:defRPr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3229581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marL="0" marR="0" indent="0" algn="l" defTabSz="109728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5280" b="0" i="0" u="none" strike="noStrike" cap="none" spc="0">
          <a:solidFill>
            <a:srgbClr val="000000"/>
          </a:solidFill>
          <a:latin typeface="Calibri Light"/>
          <a:ea typeface="Calibri Light"/>
          <a:cs typeface="Calibri Light"/>
        </a:defRPr>
      </a:lvl1pPr>
      <a:lvl2pPr marL="0" marR="0" indent="0" algn="l" defTabSz="109728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5280" b="0" i="0" u="none" strike="noStrike" cap="none" spc="0">
          <a:solidFill>
            <a:srgbClr val="000000"/>
          </a:solidFill>
          <a:latin typeface="Calibri Light"/>
          <a:ea typeface="Calibri Light"/>
          <a:cs typeface="Calibri Light"/>
        </a:defRPr>
      </a:lvl2pPr>
      <a:lvl3pPr marL="0" marR="0" indent="0" algn="l" defTabSz="109728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5280" b="0" i="0" u="none" strike="noStrike" cap="none" spc="0">
          <a:solidFill>
            <a:srgbClr val="000000"/>
          </a:solidFill>
          <a:latin typeface="Calibri Light"/>
          <a:ea typeface="Calibri Light"/>
          <a:cs typeface="Calibri Light"/>
        </a:defRPr>
      </a:lvl3pPr>
      <a:lvl4pPr marL="0" marR="0" indent="0" algn="l" defTabSz="109728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5280" b="0" i="0" u="none" strike="noStrike" cap="none" spc="0">
          <a:solidFill>
            <a:srgbClr val="000000"/>
          </a:solidFill>
          <a:latin typeface="Calibri Light"/>
          <a:ea typeface="Calibri Light"/>
          <a:cs typeface="Calibri Light"/>
        </a:defRPr>
      </a:lvl4pPr>
      <a:lvl5pPr marL="0" marR="0" indent="0" algn="l" defTabSz="109728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5280" b="0" i="0" u="none" strike="noStrike" cap="none" spc="0">
          <a:solidFill>
            <a:srgbClr val="000000"/>
          </a:solidFill>
          <a:latin typeface="Calibri Light"/>
          <a:ea typeface="Calibri Light"/>
          <a:cs typeface="Calibri Light"/>
        </a:defRPr>
      </a:lvl5pPr>
      <a:lvl6pPr marL="0" marR="0" indent="0" algn="l" defTabSz="109728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5280" b="0" i="0" u="none" strike="noStrike" cap="none" spc="0">
          <a:solidFill>
            <a:srgbClr val="000000"/>
          </a:solidFill>
          <a:latin typeface="Calibri Light"/>
          <a:ea typeface="Calibri Light"/>
          <a:cs typeface="Calibri Light"/>
        </a:defRPr>
      </a:lvl6pPr>
      <a:lvl7pPr marL="0" marR="0" indent="0" algn="l" defTabSz="109728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5280" b="0" i="0" u="none" strike="noStrike" cap="none" spc="0">
          <a:solidFill>
            <a:srgbClr val="000000"/>
          </a:solidFill>
          <a:latin typeface="Calibri Light"/>
          <a:ea typeface="Calibri Light"/>
          <a:cs typeface="Calibri Light"/>
        </a:defRPr>
      </a:lvl7pPr>
      <a:lvl8pPr marL="0" marR="0" indent="0" algn="l" defTabSz="109728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5280" b="0" i="0" u="none" strike="noStrike" cap="none" spc="0">
          <a:solidFill>
            <a:srgbClr val="000000"/>
          </a:solidFill>
          <a:latin typeface="Calibri Light"/>
          <a:ea typeface="Calibri Light"/>
          <a:cs typeface="Calibri Light"/>
        </a:defRPr>
      </a:lvl8pPr>
      <a:lvl9pPr marL="0" marR="0" indent="0" algn="l" defTabSz="109728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5280" b="0" i="0" u="none" strike="noStrike" cap="none" spc="0">
          <a:solidFill>
            <a:srgbClr val="000000"/>
          </a:solidFill>
          <a:latin typeface="Calibri Light"/>
          <a:ea typeface="Calibri Light"/>
          <a:cs typeface="Calibri Light"/>
        </a:defRPr>
      </a:lvl9pPr>
    </p:titleStyle>
    <p:bodyStyle>
      <a:lvl1pPr marL="274320" marR="0" indent="-274320" algn="l" defTabSz="1097280">
        <a:lnSpc>
          <a:spcPct val="9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defRPr sz="3360" b="0" i="0" u="none" strike="noStrike" cap="none" spc="0">
          <a:solidFill>
            <a:srgbClr val="000000"/>
          </a:solidFill>
          <a:latin typeface="+mj-lt"/>
          <a:ea typeface="+mj-ea"/>
          <a:cs typeface="+mj-cs"/>
        </a:defRPr>
      </a:lvl1pPr>
      <a:lvl2pPr marL="868680" marR="0" indent="-320040" algn="l" defTabSz="1097280">
        <a:lnSpc>
          <a:spcPct val="9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defRPr sz="3360" b="0" i="0" u="none" strike="noStrike" cap="none" spc="0">
          <a:solidFill>
            <a:srgbClr val="000000"/>
          </a:solidFill>
          <a:latin typeface="+mj-lt"/>
          <a:ea typeface="+mj-ea"/>
          <a:cs typeface="+mj-cs"/>
        </a:defRPr>
      </a:lvl2pPr>
      <a:lvl3pPr marL="1481326" marR="0" indent="-384046" algn="l" defTabSz="1097280">
        <a:lnSpc>
          <a:spcPct val="9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defRPr sz="3360" b="0" i="0" u="none" strike="noStrike" cap="none" spc="0">
          <a:solidFill>
            <a:srgbClr val="000000"/>
          </a:solidFill>
          <a:latin typeface="+mj-lt"/>
          <a:ea typeface="+mj-ea"/>
          <a:cs typeface="+mj-cs"/>
        </a:defRPr>
      </a:lvl3pPr>
      <a:lvl4pPr marL="2072639" marR="0" indent="-426720" algn="l" defTabSz="1097280">
        <a:lnSpc>
          <a:spcPct val="9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defRPr sz="3360" b="0" i="0" u="none" strike="noStrike" cap="none" spc="0">
          <a:solidFill>
            <a:srgbClr val="000000"/>
          </a:solidFill>
          <a:latin typeface="+mj-lt"/>
          <a:ea typeface="+mj-ea"/>
          <a:cs typeface="+mj-cs"/>
        </a:defRPr>
      </a:lvl4pPr>
      <a:lvl5pPr marL="2621280" marR="0" indent="-426720" algn="l" defTabSz="1097280">
        <a:lnSpc>
          <a:spcPct val="9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defRPr sz="3360" b="0" i="0" u="none" strike="noStrike" cap="none" spc="0">
          <a:solidFill>
            <a:srgbClr val="000000"/>
          </a:solidFill>
          <a:latin typeface="+mj-lt"/>
          <a:ea typeface="+mj-ea"/>
          <a:cs typeface="+mj-cs"/>
        </a:defRPr>
      </a:lvl5pPr>
      <a:lvl6pPr marL="3169920" marR="0" indent="-426720" algn="l" defTabSz="1097280">
        <a:lnSpc>
          <a:spcPct val="9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defRPr sz="3360" b="0" i="0" u="none" strike="noStrike" cap="none" spc="0">
          <a:solidFill>
            <a:srgbClr val="000000"/>
          </a:solidFill>
          <a:latin typeface="+mj-lt"/>
          <a:ea typeface="+mj-ea"/>
          <a:cs typeface="+mj-cs"/>
        </a:defRPr>
      </a:lvl6pPr>
      <a:lvl7pPr marL="3718560" marR="0" indent="-426720" algn="l" defTabSz="1097280">
        <a:lnSpc>
          <a:spcPct val="9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defRPr sz="3360" b="0" i="0" u="none" strike="noStrike" cap="none" spc="0">
          <a:solidFill>
            <a:srgbClr val="000000"/>
          </a:solidFill>
          <a:latin typeface="+mj-lt"/>
          <a:ea typeface="+mj-ea"/>
          <a:cs typeface="+mj-cs"/>
        </a:defRPr>
      </a:lvl7pPr>
      <a:lvl8pPr marL="4267200" marR="0" indent="-426720" algn="l" defTabSz="1097280">
        <a:lnSpc>
          <a:spcPct val="9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defRPr sz="3360" b="0" i="0" u="none" strike="noStrike" cap="none" spc="0">
          <a:solidFill>
            <a:srgbClr val="000000"/>
          </a:solidFill>
          <a:latin typeface="+mj-lt"/>
          <a:ea typeface="+mj-ea"/>
          <a:cs typeface="+mj-cs"/>
        </a:defRPr>
      </a:lvl8pPr>
      <a:lvl9pPr marL="4815840" marR="0" indent="-426720" algn="l" defTabSz="1097280">
        <a:lnSpc>
          <a:spcPct val="9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defRPr sz="3360" b="0" i="0" u="none" strike="noStrike" cap="none" spc="0">
          <a:solidFill>
            <a:srgbClr val="000000"/>
          </a:solidFill>
          <a:latin typeface="+mj-lt"/>
          <a:ea typeface="+mj-ea"/>
          <a:cs typeface="+mj-cs"/>
        </a:defRPr>
      </a:lvl9pPr>
    </p:bodyStyle>
    <p:otherStyle>
      <a:lvl1pPr marL="0" marR="0" indent="0" algn="r" defTabSz="109728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4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0" algn="r" defTabSz="109728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4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2pPr>
      <a:lvl3pPr marL="0" marR="0" indent="0" algn="r" defTabSz="109728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4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3pPr>
      <a:lvl4pPr marL="0" marR="0" indent="0" algn="r" defTabSz="109728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4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4pPr>
      <a:lvl5pPr marL="0" marR="0" indent="0" algn="r" defTabSz="109728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4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5pPr>
      <a:lvl6pPr marL="0" marR="0" indent="0" algn="r" defTabSz="109728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4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6pPr>
      <a:lvl7pPr marL="0" marR="0" indent="0" algn="r" defTabSz="109728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4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7pPr>
      <a:lvl8pPr marL="0" marR="0" indent="0" algn="r" defTabSz="109728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4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8pPr>
      <a:lvl9pPr marL="0" marR="0" indent="0" algn="r" defTabSz="109728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4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1005840" y="438150"/>
            <a:ext cx="12618720" cy="1590676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1005840" y="2190750"/>
            <a:ext cx="12618720" cy="5221606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3315826" y="7689732"/>
            <a:ext cx="308735" cy="31392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440">
                <a:solidFill>
                  <a:srgbClr val="888888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86CB4B4D-7CA3-9044-876B-883B54F8677D}" type="slidenum">
              <a:rPr kern="0"/>
              <a:pPr>
                <a:defRPr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274973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</p:sldLayoutIdLst>
  <p:txStyles>
    <p:titleStyle>
      <a:lvl1pPr marL="0" marR="0" indent="0" algn="l" defTabSz="109728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5280" b="0" i="0" u="none" strike="noStrike" cap="none" spc="0">
          <a:solidFill>
            <a:srgbClr val="000000"/>
          </a:solidFill>
          <a:latin typeface="Calibri Light"/>
          <a:ea typeface="Calibri Light"/>
          <a:cs typeface="Calibri Light"/>
        </a:defRPr>
      </a:lvl1pPr>
      <a:lvl2pPr marL="0" marR="0" indent="0" algn="l" defTabSz="109728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5280" b="0" i="0" u="none" strike="noStrike" cap="none" spc="0">
          <a:solidFill>
            <a:srgbClr val="000000"/>
          </a:solidFill>
          <a:latin typeface="Calibri Light"/>
          <a:ea typeface="Calibri Light"/>
          <a:cs typeface="Calibri Light"/>
        </a:defRPr>
      </a:lvl2pPr>
      <a:lvl3pPr marL="0" marR="0" indent="0" algn="l" defTabSz="109728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5280" b="0" i="0" u="none" strike="noStrike" cap="none" spc="0">
          <a:solidFill>
            <a:srgbClr val="000000"/>
          </a:solidFill>
          <a:latin typeface="Calibri Light"/>
          <a:ea typeface="Calibri Light"/>
          <a:cs typeface="Calibri Light"/>
        </a:defRPr>
      </a:lvl3pPr>
      <a:lvl4pPr marL="0" marR="0" indent="0" algn="l" defTabSz="109728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5280" b="0" i="0" u="none" strike="noStrike" cap="none" spc="0">
          <a:solidFill>
            <a:srgbClr val="000000"/>
          </a:solidFill>
          <a:latin typeface="Calibri Light"/>
          <a:ea typeface="Calibri Light"/>
          <a:cs typeface="Calibri Light"/>
        </a:defRPr>
      </a:lvl4pPr>
      <a:lvl5pPr marL="0" marR="0" indent="0" algn="l" defTabSz="109728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5280" b="0" i="0" u="none" strike="noStrike" cap="none" spc="0">
          <a:solidFill>
            <a:srgbClr val="000000"/>
          </a:solidFill>
          <a:latin typeface="Calibri Light"/>
          <a:ea typeface="Calibri Light"/>
          <a:cs typeface="Calibri Light"/>
        </a:defRPr>
      </a:lvl5pPr>
      <a:lvl6pPr marL="0" marR="0" indent="0" algn="l" defTabSz="109728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5280" b="0" i="0" u="none" strike="noStrike" cap="none" spc="0">
          <a:solidFill>
            <a:srgbClr val="000000"/>
          </a:solidFill>
          <a:latin typeface="Calibri Light"/>
          <a:ea typeface="Calibri Light"/>
          <a:cs typeface="Calibri Light"/>
        </a:defRPr>
      </a:lvl6pPr>
      <a:lvl7pPr marL="0" marR="0" indent="0" algn="l" defTabSz="109728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5280" b="0" i="0" u="none" strike="noStrike" cap="none" spc="0">
          <a:solidFill>
            <a:srgbClr val="000000"/>
          </a:solidFill>
          <a:latin typeface="Calibri Light"/>
          <a:ea typeface="Calibri Light"/>
          <a:cs typeface="Calibri Light"/>
        </a:defRPr>
      </a:lvl7pPr>
      <a:lvl8pPr marL="0" marR="0" indent="0" algn="l" defTabSz="109728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5280" b="0" i="0" u="none" strike="noStrike" cap="none" spc="0">
          <a:solidFill>
            <a:srgbClr val="000000"/>
          </a:solidFill>
          <a:latin typeface="Calibri Light"/>
          <a:ea typeface="Calibri Light"/>
          <a:cs typeface="Calibri Light"/>
        </a:defRPr>
      </a:lvl8pPr>
      <a:lvl9pPr marL="0" marR="0" indent="0" algn="l" defTabSz="109728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5280" b="0" i="0" u="none" strike="noStrike" cap="none" spc="0">
          <a:solidFill>
            <a:srgbClr val="000000"/>
          </a:solidFill>
          <a:latin typeface="Calibri Light"/>
          <a:ea typeface="Calibri Light"/>
          <a:cs typeface="Calibri Light"/>
        </a:defRPr>
      </a:lvl9pPr>
    </p:titleStyle>
    <p:bodyStyle>
      <a:lvl1pPr marL="274320" marR="0" indent="-274320" algn="l" defTabSz="1097280">
        <a:lnSpc>
          <a:spcPct val="9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defRPr sz="3360" b="0" i="0" u="none" strike="noStrike" cap="none" spc="0">
          <a:solidFill>
            <a:srgbClr val="000000"/>
          </a:solidFill>
          <a:latin typeface="+mj-lt"/>
          <a:ea typeface="+mj-ea"/>
          <a:cs typeface="+mj-cs"/>
        </a:defRPr>
      </a:lvl1pPr>
      <a:lvl2pPr marL="868680" marR="0" indent="-320040" algn="l" defTabSz="1097280">
        <a:lnSpc>
          <a:spcPct val="9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defRPr sz="3360" b="0" i="0" u="none" strike="noStrike" cap="none" spc="0">
          <a:solidFill>
            <a:srgbClr val="000000"/>
          </a:solidFill>
          <a:latin typeface="+mj-lt"/>
          <a:ea typeface="+mj-ea"/>
          <a:cs typeface="+mj-cs"/>
        </a:defRPr>
      </a:lvl2pPr>
      <a:lvl3pPr marL="1481326" marR="0" indent="-384046" algn="l" defTabSz="1097280">
        <a:lnSpc>
          <a:spcPct val="9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defRPr sz="3360" b="0" i="0" u="none" strike="noStrike" cap="none" spc="0">
          <a:solidFill>
            <a:srgbClr val="000000"/>
          </a:solidFill>
          <a:latin typeface="+mj-lt"/>
          <a:ea typeface="+mj-ea"/>
          <a:cs typeface="+mj-cs"/>
        </a:defRPr>
      </a:lvl3pPr>
      <a:lvl4pPr marL="2072639" marR="0" indent="-426720" algn="l" defTabSz="1097280">
        <a:lnSpc>
          <a:spcPct val="9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defRPr sz="3360" b="0" i="0" u="none" strike="noStrike" cap="none" spc="0">
          <a:solidFill>
            <a:srgbClr val="000000"/>
          </a:solidFill>
          <a:latin typeface="+mj-lt"/>
          <a:ea typeface="+mj-ea"/>
          <a:cs typeface="+mj-cs"/>
        </a:defRPr>
      </a:lvl4pPr>
      <a:lvl5pPr marL="2621280" marR="0" indent="-426720" algn="l" defTabSz="1097280">
        <a:lnSpc>
          <a:spcPct val="9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defRPr sz="3360" b="0" i="0" u="none" strike="noStrike" cap="none" spc="0">
          <a:solidFill>
            <a:srgbClr val="000000"/>
          </a:solidFill>
          <a:latin typeface="+mj-lt"/>
          <a:ea typeface="+mj-ea"/>
          <a:cs typeface="+mj-cs"/>
        </a:defRPr>
      </a:lvl5pPr>
      <a:lvl6pPr marL="3169920" marR="0" indent="-426720" algn="l" defTabSz="1097280">
        <a:lnSpc>
          <a:spcPct val="9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defRPr sz="3360" b="0" i="0" u="none" strike="noStrike" cap="none" spc="0">
          <a:solidFill>
            <a:srgbClr val="000000"/>
          </a:solidFill>
          <a:latin typeface="+mj-lt"/>
          <a:ea typeface="+mj-ea"/>
          <a:cs typeface="+mj-cs"/>
        </a:defRPr>
      </a:lvl6pPr>
      <a:lvl7pPr marL="3718560" marR="0" indent="-426720" algn="l" defTabSz="1097280">
        <a:lnSpc>
          <a:spcPct val="9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defRPr sz="3360" b="0" i="0" u="none" strike="noStrike" cap="none" spc="0">
          <a:solidFill>
            <a:srgbClr val="000000"/>
          </a:solidFill>
          <a:latin typeface="+mj-lt"/>
          <a:ea typeface="+mj-ea"/>
          <a:cs typeface="+mj-cs"/>
        </a:defRPr>
      </a:lvl7pPr>
      <a:lvl8pPr marL="4267200" marR="0" indent="-426720" algn="l" defTabSz="1097280">
        <a:lnSpc>
          <a:spcPct val="9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defRPr sz="3360" b="0" i="0" u="none" strike="noStrike" cap="none" spc="0">
          <a:solidFill>
            <a:srgbClr val="000000"/>
          </a:solidFill>
          <a:latin typeface="+mj-lt"/>
          <a:ea typeface="+mj-ea"/>
          <a:cs typeface="+mj-cs"/>
        </a:defRPr>
      </a:lvl8pPr>
      <a:lvl9pPr marL="4815840" marR="0" indent="-426720" algn="l" defTabSz="1097280">
        <a:lnSpc>
          <a:spcPct val="9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defRPr sz="3360" b="0" i="0" u="none" strike="noStrike" cap="none" spc="0">
          <a:solidFill>
            <a:srgbClr val="000000"/>
          </a:solidFill>
          <a:latin typeface="+mj-lt"/>
          <a:ea typeface="+mj-ea"/>
          <a:cs typeface="+mj-cs"/>
        </a:defRPr>
      </a:lvl9pPr>
    </p:bodyStyle>
    <p:otherStyle>
      <a:lvl1pPr marL="0" marR="0" indent="0" algn="r" defTabSz="109728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4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0" algn="r" defTabSz="109728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4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2pPr>
      <a:lvl3pPr marL="0" marR="0" indent="0" algn="r" defTabSz="109728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4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3pPr>
      <a:lvl4pPr marL="0" marR="0" indent="0" algn="r" defTabSz="109728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4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4pPr>
      <a:lvl5pPr marL="0" marR="0" indent="0" algn="r" defTabSz="109728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4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5pPr>
      <a:lvl6pPr marL="0" marR="0" indent="0" algn="r" defTabSz="109728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4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6pPr>
      <a:lvl7pPr marL="0" marR="0" indent="0" algn="r" defTabSz="109728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4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7pPr>
      <a:lvl8pPr marL="0" marR="0" indent="0" algn="r" defTabSz="109728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4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8pPr>
      <a:lvl9pPr marL="0" marR="0" indent="0" algn="r" defTabSz="109728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4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84A4C"/>
            </a:gs>
            <a:gs pos="34000">
              <a:srgbClr val="1F3A4F"/>
            </a:gs>
            <a:gs pos="100000">
              <a:srgbClr val="1A2B34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3343076" y="7689730"/>
            <a:ext cx="281485" cy="31393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440">
                <a:solidFill>
                  <a:srgbClr val="757575"/>
                </a:solidFill>
              </a:defRPr>
            </a:lvl1pPr>
          </a:lstStyle>
          <a:p>
            <a:pPr hangingPunct="0"/>
            <a:fld id="{86CB4B4D-7CA3-9044-876B-883B54F8677D}" type="slidenum">
              <a:rPr kern="0">
                <a:sym typeface="Franklin Gothic Book"/>
              </a:rPr>
              <a:pPr hangingPunct="0"/>
              <a:t>‹#›</a:t>
            </a:fld>
            <a:endParaRPr kern="0">
              <a:sym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953362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</p:sldLayoutIdLst>
  <p:transition spd="med"/>
  <p:txStyles>
    <p:titleStyle>
      <a:lvl1pPr marL="0" marR="0" indent="0" algn="l" defTabSz="10972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80" b="1" i="0" u="none" strike="noStrike" cap="none" spc="0" baseline="0">
          <a:solidFill>
            <a:srgbClr val="000000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1pPr>
      <a:lvl2pPr marL="0" marR="0" indent="0" algn="l" defTabSz="10972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80" b="1" i="0" u="none" strike="noStrike" cap="none" spc="0" baseline="0">
          <a:solidFill>
            <a:srgbClr val="000000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2pPr>
      <a:lvl3pPr marL="0" marR="0" indent="0" algn="l" defTabSz="10972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80" b="1" i="0" u="none" strike="noStrike" cap="none" spc="0" baseline="0">
          <a:solidFill>
            <a:srgbClr val="000000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3pPr>
      <a:lvl4pPr marL="0" marR="0" indent="0" algn="l" defTabSz="10972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80" b="1" i="0" u="none" strike="noStrike" cap="none" spc="0" baseline="0">
          <a:solidFill>
            <a:srgbClr val="000000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4pPr>
      <a:lvl5pPr marL="0" marR="0" indent="0" algn="l" defTabSz="10972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80" b="1" i="0" u="none" strike="noStrike" cap="none" spc="0" baseline="0">
          <a:solidFill>
            <a:srgbClr val="000000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5pPr>
      <a:lvl6pPr marL="0" marR="0" indent="0" algn="l" defTabSz="10972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80" b="1" i="0" u="none" strike="noStrike" cap="none" spc="0" baseline="0">
          <a:solidFill>
            <a:srgbClr val="000000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6pPr>
      <a:lvl7pPr marL="0" marR="0" indent="0" algn="l" defTabSz="10972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80" b="1" i="0" u="none" strike="noStrike" cap="none" spc="0" baseline="0">
          <a:solidFill>
            <a:srgbClr val="000000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7pPr>
      <a:lvl8pPr marL="0" marR="0" indent="0" algn="l" defTabSz="10972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80" b="1" i="0" u="none" strike="noStrike" cap="none" spc="0" baseline="0">
          <a:solidFill>
            <a:srgbClr val="000000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8pPr>
      <a:lvl9pPr marL="0" marR="0" indent="0" algn="l" defTabSz="10972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80" b="1" i="0" u="none" strike="noStrike" cap="none" spc="0" baseline="0">
          <a:solidFill>
            <a:srgbClr val="000000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9pPr>
    </p:titleStyle>
    <p:bodyStyle>
      <a:lvl1pPr marL="274320" marR="0" indent="-274320" algn="l" defTabSz="1097280" rtl="0" latinLnBrk="0">
        <a:lnSpc>
          <a:spcPct val="9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336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Franklin Gothic Book"/>
        </a:defRPr>
      </a:lvl1pPr>
      <a:lvl2pPr marL="868680" marR="0" indent="-320040" algn="l" defTabSz="1097280" rtl="0" latinLnBrk="0">
        <a:lnSpc>
          <a:spcPct val="9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336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Franklin Gothic Book"/>
        </a:defRPr>
      </a:lvl2pPr>
      <a:lvl3pPr marL="1481327" marR="0" indent="-384047" algn="l" defTabSz="1097280" rtl="0" latinLnBrk="0">
        <a:lnSpc>
          <a:spcPct val="9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336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Franklin Gothic Book"/>
        </a:defRPr>
      </a:lvl3pPr>
      <a:lvl4pPr marL="2072640" marR="0" indent="-426720" algn="l" defTabSz="1097280" rtl="0" latinLnBrk="0">
        <a:lnSpc>
          <a:spcPct val="9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336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Franklin Gothic Book"/>
        </a:defRPr>
      </a:lvl4pPr>
      <a:lvl5pPr marL="2621280" marR="0" indent="-426720" algn="l" defTabSz="1097280" rtl="0" latinLnBrk="0">
        <a:lnSpc>
          <a:spcPct val="9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336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Franklin Gothic Book"/>
        </a:defRPr>
      </a:lvl5pPr>
      <a:lvl6pPr marL="3169920" marR="0" indent="-426720" algn="l" defTabSz="1097280" rtl="0" latinLnBrk="0">
        <a:lnSpc>
          <a:spcPct val="9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336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Franklin Gothic Book"/>
        </a:defRPr>
      </a:lvl6pPr>
      <a:lvl7pPr marL="3718560" marR="0" indent="-426720" algn="l" defTabSz="1097280" rtl="0" latinLnBrk="0">
        <a:lnSpc>
          <a:spcPct val="9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336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Franklin Gothic Book"/>
        </a:defRPr>
      </a:lvl7pPr>
      <a:lvl8pPr marL="4267200" marR="0" indent="-426720" algn="l" defTabSz="1097280" rtl="0" latinLnBrk="0">
        <a:lnSpc>
          <a:spcPct val="9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336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Franklin Gothic Book"/>
        </a:defRPr>
      </a:lvl8pPr>
      <a:lvl9pPr marL="4815840" marR="0" indent="-426720" algn="l" defTabSz="1097280" rtl="0" latinLnBrk="0">
        <a:lnSpc>
          <a:spcPct val="9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336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Franklin Gothic Book"/>
        </a:defRPr>
      </a:lvl9pPr>
    </p:bodyStyle>
    <p:otherStyle>
      <a:lvl1pPr marL="0" marR="0" indent="0" algn="r" defTabSz="10972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1pPr>
      <a:lvl2pPr marL="0" marR="0" indent="548640" algn="r" defTabSz="10972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2pPr>
      <a:lvl3pPr marL="0" marR="0" indent="1097280" algn="r" defTabSz="10972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3pPr>
      <a:lvl4pPr marL="0" marR="0" indent="1645920" algn="r" defTabSz="10972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4pPr>
      <a:lvl5pPr marL="0" marR="0" indent="2194560" algn="r" defTabSz="10972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5pPr>
      <a:lvl6pPr marL="0" marR="0" indent="2743200" algn="r" defTabSz="10972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6pPr>
      <a:lvl7pPr marL="0" marR="0" indent="3291840" algn="r" defTabSz="10972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7pPr>
      <a:lvl8pPr marL="0" marR="0" indent="3840480" algn="r" defTabSz="10972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8pPr>
      <a:lvl9pPr marL="0" marR="0" indent="4389120" algn="r" defTabSz="10972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comments" Target="../comments/commen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svg"/><Relationship Id="rId7" Type="http://schemas.openxmlformats.org/officeDocument/2006/relationships/diagramColors" Target="../diagrams/colors2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www.anylogic.ru/" TargetMode="Externa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5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mme_osu" TargetMode="External"/><Relationship Id="rId7" Type="http://schemas.openxmlformats.org/officeDocument/2006/relationships/image" Target="../media/image10.png"/><Relationship Id="rId2" Type="http://schemas.openxmlformats.org/officeDocument/2006/relationships/hyperlink" Target="http://mme.osu.ru/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hyperlink" Target="https://vk.com/abiturient_fef_pm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A104CFA-CD18-9F5F-D8A5-51160E821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452903" y="-1518615"/>
            <a:ext cx="6556223" cy="9866898"/>
          </a:xfrm>
          <a:prstGeom prst="rect">
            <a:avLst/>
          </a:prstGeom>
        </p:spPr>
      </p:pic>
      <p:sp>
        <p:nvSpPr>
          <p:cNvPr id="17" name="Текст 2">
            <a:extLst>
              <a:ext uri="{FF2B5EF4-FFF2-40B4-BE49-F238E27FC236}">
                <a16:creationId xmlns:a16="http://schemas.microsoft.com/office/drawing/2014/main" id="{884D2D64-5A48-3763-713B-37DD8455B260}"/>
              </a:ext>
            </a:extLst>
          </p:cNvPr>
          <p:cNvSpPr txBox="1"/>
          <p:nvPr/>
        </p:nvSpPr>
        <p:spPr bwMode="auto">
          <a:xfrm>
            <a:off x="10282912" y="3684496"/>
            <a:ext cx="3815442" cy="997192"/>
          </a:xfrm>
          <a:prstGeom prst="rect">
            <a:avLst/>
          </a:prstGeom>
          <a:ln w="12700">
            <a:miter lim="400000"/>
          </a:ln>
        </p:spPr>
        <p:txBody>
          <a:bodyPr wrap="square" lIns="54862" tIns="54862" rIns="54862" bIns="54862">
            <a:spAutoFit/>
          </a:bodyPr>
          <a:lstStyle/>
          <a:p>
            <a:pPr marL="0" lvl="8"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</a:defRPr>
            </a:pPr>
            <a:r>
              <a:rPr lang="ru-RU" sz="1920" kern="0" dirty="0">
                <a:solidFill>
                  <a:srgbClr val="1B1B1B"/>
                </a:solidFill>
                <a:latin typeface="Gilroy-Light"/>
                <a:ea typeface="Gilroy-Light"/>
                <a:cs typeface="Gilroy-Light"/>
              </a:rPr>
              <a:t>Фото руководителя </a:t>
            </a:r>
            <a:r>
              <a:rPr lang="ru-RU" sz="1920" kern="0" dirty="0" err="1">
                <a:solidFill>
                  <a:srgbClr val="1B1B1B"/>
                </a:solidFill>
                <a:latin typeface="Gilroy-Light"/>
                <a:ea typeface="Gilroy-Light"/>
                <a:cs typeface="Gilroy-Light"/>
              </a:rPr>
              <a:t>стартапа</a:t>
            </a:r>
            <a:r>
              <a:rPr lang="ru-RU" sz="1920" kern="0" dirty="0">
                <a:solidFill>
                  <a:srgbClr val="1B1B1B"/>
                </a:solidFill>
                <a:latin typeface="Gilroy-Light"/>
                <a:ea typeface="Gilroy-Light"/>
                <a:cs typeface="Gilroy-Light"/>
              </a:rPr>
              <a:t>/презентующего</a:t>
            </a:r>
            <a:br>
              <a:rPr lang="ru-RU" sz="1920" kern="0" dirty="0">
                <a:solidFill>
                  <a:srgbClr val="1B1B1B"/>
                </a:solidFill>
                <a:latin typeface="Gilroy-Light"/>
                <a:ea typeface="Gilroy-Light"/>
                <a:cs typeface="Gilroy-Light"/>
              </a:rPr>
            </a:br>
            <a:r>
              <a:rPr lang="ru-RU" sz="1920" kern="0" dirty="0">
                <a:solidFill>
                  <a:srgbClr val="1B1B1B"/>
                </a:solidFill>
                <a:latin typeface="Gilroy-Light"/>
                <a:ea typeface="Gilroy-Light"/>
                <a:cs typeface="Gilroy-Light"/>
              </a:rPr>
              <a:t>+логотип </a:t>
            </a:r>
            <a:r>
              <a:rPr lang="ru-RU" sz="1920" kern="0" dirty="0" err="1">
                <a:solidFill>
                  <a:srgbClr val="1B1B1B"/>
                </a:solidFill>
                <a:latin typeface="Gilroy-Light"/>
                <a:ea typeface="Gilroy-Light"/>
                <a:cs typeface="Gilroy-Light"/>
              </a:rPr>
              <a:t>стартапа</a:t>
            </a:r>
            <a:r>
              <a:rPr lang="ru-RU" sz="1920" kern="0" dirty="0">
                <a:solidFill>
                  <a:srgbClr val="1B1B1B"/>
                </a:solidFill>
                <a:latin typeface="Gilroy-Light"/>
                <a:ea typeface="Gilroy-Light"/>
                <a:cs typeface="Gilroy-Light"/>
              </a:rPr>
              <a:t>, при наличии</a:t>
            </a:r>
            <a:endParaRPr sz="1920" kern="0" dirty="0">
              <a:solidFill>
                <a:srgbClr val="1B1B1B"/>
              </a:solidFill>
              <a:latin typeface="Gilroy-Light"/>
              <a:ea typeface="Gilroy-Light"/>
              <a:cs typeface="Gilroy-Light"/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31CA41DE-91F7-7520-2F52-3609D0BAFB92}"/>
              </a:ext>
            </a:extLst>
          </p:cNvPr>
          <p:cNvSpPr/>
          <p:nvPr/>
        </p:nvSpPr>
        <p:spPr bwMode="auto">
          <a:xfrm>
            <a:off x="8793718" y="4763860"/>
            <a:ext cx="984155" cy="1683998"/>
          </a:xfrm>
          <a:prstGeom prst="roundRect">
            <a:avLst>
              <a:gd name="adj" fmla="val 5849"/>
            </a:avLst>
          </a:prstGeom>
          <a:solidFill>
            <a:schemeClr val="tx2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ru-RU" sz="2160" kern="0">
              <a:solidFill>
                <a:srgbClr val="000000"/>
              </a:solidFill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DF93827C-3AAC-868D-4A59-515671A8F313}"/>
              </a:ext>
            </a:extLst>
          </p:cNvPr>
          <p:cNvGrpSpPr/>
          <p:nvPr/>
        </p:nvGrpSpPr>
        <p:grpSpPr>
          <a:xfrm>
            <a:off x="404747" y="368269"/>
            <a:ext cx="13823221" cy="7414568"/>
            <a:chOff x="337289" y="306890"/>
            <a:chExt cx="11519351" cy="6178807"/>
          </a:xfrm>
        </p:grpSpPr>
        <p:sp>
          <p:nvSpPr>
            <p:cNvPr id="1535461980" name="Текст 2"/>
            <p:cNvSpPr txBox="1"/>
            <p:nvPr/>
          </p:nvSpPr>
          <p:spPr bwMode="auto">
            <a:xfrm>
              <a:off x="407368" y="1678140"/>
              <a:ext cx="8568952" cy="3298333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54860" tIns="54860" rIns="54860" bIns="54860" anchor="ctr">
              <a:spAutoFit/>
            </a:bodyPr>
            <a:lstStyle>
              <a:lvl1pPr algn="ctr">
                <a:defRPr sz="4800">
                  <a:solidFill>
                    <a:srgbClr val="8F00FF"/>
                  </a:solidFill>
                  <a:latin typeface="Gilroy-ExtraBold"/>
                  <a:ea typeface="Gilroy-ExtraBold"/>
                  <a:cs typeface="Gilroy-ExtraBold"/>
                </a:defRPr>
              </a:lvl1pPr>
            </a:lstStyle>
            <a:p>
              <a:pPr algn="l">
                <a:lnSpc>
                  <a:spcPts val="7920"/>
                </a:lnSpc>
                <a:defRPr/>
              </a:pPr>
              <a:r>
                <a:rPr sz="6480" kern="0" dirty="0">
                  <a:solidFill>
                    <a:srgbClr val="FFFFFF"/>
                  </a:solidFill>
                  <a:latin typeface="Gilroy-ExtraBold" panose="00000900000000000000" pitchFamily="2" charset="-52"/>
                  <a:ea typeface="Arial"/>
                  <a:cs typeface="Arial"/>
                </a:rPr>
                <a:t> </a:t>
              </a:r>
              <a:r>
                <a:rPr lang="ru-RU" sz="6480" kern="0" dirty="0">
                  <a:solidFill>
                    <a:srgbClr val="FFFFFF"/>
                  </a:solidFill>
                  <a:latin typeface="Gilroy-ExtraBold" panose="00000900000000000000" pitchFamily="2" charset="-52"/>
                  <a:ea typeface="Arial"/>
                  <a:cs typeface="Arial"/>
                </a:rPr>
                <a:t> </a:t>
              </a:r>
            </a:p>
            <a:p>
              <a:pPr algn="l">
                <a:lnSpc>
                  <a:spcPts val="7920"/>
                </a:lnSpc>
                <a:defRPr/>
              </a:pPr>
              <a:endParaRPr lang="en-US" sz="6480" kern="0" dirty="0">
                <a:solidFill>
                  <a:srgbClr val="FFFFFF"/>
                </a:solidFill>
                <a:latin typeface="Gilroy-ExtraBold" panose="00000900000000000000" pitchFamily="2" charset="-52"/>
                <a:ea typeface="Arial"/>
                <a:cs typeface="Arial"/>
              </a:endParaRPr>
            </a:p>
            <a:p>
              <a:pPr algn="l">
                <a:lnSpc>
                  <a:spcPts val="7080"/>
                </a:lnSpc>
                <a:defRPr/>
              </a:pPr>
              <a:br>
                <a:rPr sz="6480" kern="0" dirty="0">
                  <a:solidFill>
                    <a:srgbClr val="FFFFFF"/>
                  </a:solidFill>
                  <a:latin typeface="Gilroy-ExtraBold" panose="00000900000000000000" pitchFamily="2" charset="-52"/>
                  <a:ea typeface="Arial"/>
                  <a:cs typeface="Arial"/>
                </a:rPr>
              </a:br>
              <a:endParaRPr sz="8640" kern="0" dirty="0">
                <a:solidFill>
                  <a:srgbClr val="FFFFFF"/>
                </a:solidFill>
                <a:latin typeface="Gilroy-ExtraBold" panose="00000900000000000000" pitchFamily="2" charset="-52"/>
              </a:endParaRPr>
            </a:p>
          </p:txBody>
        </p:sp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B59BFEEE-D676-4D26-F628-93AD57E67EE9}"/>
                </a:ext>
              </a:extLst>
            </p:cNvPr>
            <p:cNvSpPr/>
            <p:nvPr/>
          </p:nvSpPr>
          <p:spPr bwMode="auto">
            <a:xfrm rot="21409353">
              <a:off x="423159" y="2127865"/>
              <a:ext cx="5419650" cy="720080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tlCol="0" anchor="ctr"/>
            <a:lstStyle/>
            <a:p>
              <a:pPr algn="ctr"/>
              <a:endParaRPr lang="ru-RU" sz="2160" kern="0">
                <a:solidFill>
                  <a:srgbClr val="000000"/>
                </a:solidFill>
              </a:endParaRPr>
            </a:p>
          </p:txBody>
        </p:sp>
        <p:sp>
          <p:nvSpPr>
            <p:cNvPr id="2" name="Текст 2">
              <a:extLst>
                <a:ext uri="{FF2B5EF4-FFF2-40B4-BE49-F238E27FC236}">
                  <a16:creationId xmlns:a16="http://schemas.microsoft.com/office/drawing/2014/main" id="{AFA82953-46F8-4EC3-103A-6966C19C0768}"/>
                </a:ext>
              </a:extLst>
            </p:cNvPr>
            <p:cNvSpPr txBox="1"/>
            <p:nvPr/>
          </p:nvSpPr>
          <p:spPr bwMode="auto">
            <a:xfrm rot="21414357">
              <a:off x="337289" y="2029511"/>
              <a:ext cx="5850404" cy="1015656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54860" tIns="54860" rIns="54860" bIns="54860" anchor="ctr">
              <a:spAutoFit/>
            </a:bodyPr>
            <a:lstStyle>
              <a:lvl1pPr algn="ctr">
                <a:defRPr sz="4800">
                  <a:solidFill>
                    <a:srgbClr val="8F00FF"/>
                  </a:solidFill>
                  <a:latin typeface="Gilroy-ExtraBold"/>
                  <a:ea typeface="Gilroy-ExtraBold"/>
                  <a:cs typeface="Gilroy-ExtraBold"/>
                </a:defRPr>
              </a:lvl1pPr>
            </a:lstStyle>
            <a:p>
              <a:r>
                <a:rPr lang="ru-RU" sz="336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«</a:t>
              </a:r>
              <a:r>
                <a:rPr lang="ru-RU" sz="3600" b="1" kern="0" spc="-134" dirty="0">
                  <a:solidFill>
                    <a:srgbClr val="FFFFFF"/>
                  </a:solidFill>
                  <a:latin typeface="Inter Bold" pitchFamily="34" charset="0"/>
                  <a:ea typeface="Inter Bold" pitchFamily="34" charset="-122"/>
                  <a:cs typeface="Inter Bold" pitchFamily="34" charset="-120"/>
                </a:rPr>
                <a:t>Data Scientist и при чем здесь прикладная математика?</a:t>
              </a:r>
              <a:endParaRPr lang="ru-RU" sz="336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EF7F1396-86A6-C1FB-D9BB-68AE690FD5C6}"/>
                </a:ext>
              </a:extLst>
            </p:cNvPr>
            <p:cNvSpPr/>
            <p:nvPr/>
          </p:nvSpPr>
          <p:spPr bwMode="auto">
            <a:xfrm>
              <a:off x="396184" y="4701573"/>
              <a:ext cx="6611835" cy="1751763"/>
            </a:xfrm>
            <a:prstGeom prst="roundRect">
              <a:avLst>
                <a:gd name="adj" fmla="val 8414"/>
              </a:avLst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tlCol="0" anchor="ctr"/>
            <a:lstStyle/>
            <a:p>
              <a:pPr algn="ctr"/>
              <a:endParaRPr lang="ru-RU" sz="2160" kern="0">
                <a:solidFill>
                  <a:srgbClr val="000000"/>
                </a:solidFill>
              </a:endParaRPr>
            </a:p>
          </p:txBody>
        </p:sp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DC878ED5-5725-965B-9C50-1A2A95D42248}"/>
                </a:ext>
              </a:extLst>
            </p:cNvPr>
            <p:cNvSpPr/>
            <p:nvPr/>
          </p:nvSpPr>
          <p:spPr bwMode="auto">
            <a:xfrm>
              <a:off x="396184" y="326771"/>
              <a:ext cx="11460456" cy="228660"/>
            </a:xfrm>
            <a:prstGeom prst="roundRect">
              <a:avLst>
                <a:gd name="adj" fmla="val 24262"/>
              </a:avLst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tlCol="0" anchor="ctr"/>
            <a:lstStyle/>
            <a:p>
              <a:pPr algn="ctr"/>
              <a:endParaRPr lang="ru-RU" sz="2160" kern="0">
                <a:solidFill>
                  <a:srgbClr val="000000"/>
                </a:solidFill>
              </a:endParaRPr>
            </a:p>
          </p:txBody>
        </p:sp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A96A1953-4A7F-0E84-9419-832485E98BB5}"/>
                </a:ext>
              </a:extLst>
            </p:cNvPr>
            <p:cNvSpPr/>
            <p:nvPr/>
          </p:nvSpPr>
          <p:spPr bwMode="auto">
            <a:xfrm>
              <a:off x="8256240" y="1281396"/>
              <a:ext cx="3600400" cy="5171940"/>
            </a:xfrm>
            <a:prstGeom prst="roundRect">
              <a:avLst>
                <a:gd name="adj" fmla="val 2481"/>
              </a:avLst>
            </a:prstGeom>
            <a:solidFill>
              <a:schemeClr val="bg1"/>
            </a:solidFill>
            <a:ln w="25400" cap="flat">
              <a:noFill/>
              <a:prstDash val="solid"/>
              <a:round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tlCol="0" anchor="ctr"/>
            <a:lstStyle/>
            <a:p>
              <a:pPr algn="ctr"/>
              <a:endParaRPr lang="ru-RU" sz="2160" kern="0">
                <a:solidFill>
                  <a:srgbClr val="000000"/>
                </a:solidFill>
              </a:endParaRPr>
            </a:p>
          </p:txBody>
        </p:sp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C3461020-ADDD-9365-E291-C1EF20C1A255}"/>
                </a:ext>
              </a:extLst>
            </p:cNvPr>
            <p:cNvSpPr/>
            <p:nvPr/>
          </p:nvSpPr>
          <p:spPr bwMode="auto">
            <a:xfrm>
              <a:off x="4655840" y="4292582"/>
              <a:ext cx="2352179" cy="1926936"/>
            </a:xfrm>
            <a:prstGeom prst="roundRect">
              <a:avLst>
                <a:gd name="adj" fmla="val 8414"/>
              </a:avLst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tlCol="0" anchor="ctr"/>
            <a:lstStyle/>
            <a:p>
              <a:pPr algn="ctr"/>
              <a:endParaRPr lang="ru-RU" sz="2160" kern="0">
                <a:solidFill>
                  <a:srgbClr val="000000"/>
                </a:solidFill>
              </a:endParaRPr>
            </a:p>
          </p:txBody>
        </p:sp>
        <p:sp>
          <p:nvSpPr>
            <p:cNvPr id="19" name="Прямоугольник: скругленные углы 18">
              <a:extLst>
                <a:ext uri="{FF2B5EF4-FFF2-40B4-BE49-F238E27FC236}">
                  <a16:creationId xmlns:a16="http://schemas.microsoft.com/office/drawing/2014/main" id="{C2165A57-C65B-7EB0-D6AE-B78C5AFA4279}"/>
                </a:ext>
              </a:extLst>
            </p:cNvPr>
            <p:cNvSpPr/>
            <p:nvPr/>
          </p:nvSpPr>
          <p:spPr bwMode="auto">
            <a:xfrm>
              <a:off x="7338138" y="550036"/>
              <a:ext cx="810090" cy="1396457"/>
            </a:xfrm>
            <a:prstGeom prst="roundRect">
              <a:avLst>
                <a:gd name="adj" fmla="val 5849"/>
              </a:avLst>
            </a:prstGeom>
            <a:solidFill>
              <a:srgbClr val="FFAC00"/>
            </a:solidFill>
            <a:ln w="25400" cap="flat">
              <a:noFill/>
              <a:prstDash val="solid"/>
              <a:round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tlCol="0" anchor="ctr"/>
            <a:lstStyle/>
            <a:p>
              <a:pPr algn="ctr"/>
              <a:endParaRPr lang="ru-RU" sz="2160" kern="0">
                <a:solidFill>
                  <a:srgbClr val="000000"/>
                </a:solidFill>
              </a:endParaRPr>
            </a:p>
          </p:txBody>
        </p:sp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23CD4D19-E0F9-DBD4-7038-3FDEA55EC2F2}"/>
                </a:ext>
              </a:extLst>
            </p:cNvPr>
            <p:cNvSpPr/>
            <p:nvPr/>
          </p:nvSpPr>
          <p:spPr bwMode="auto">
            <a:xfrm>
              <a:off x="7328099" y="2085502"/>
              <a:ext cx="810090" cy="1788311"/>
            </a:xfrm>
            <a:prstGeom prst="roundRect">
              <a:avLst>
                <a:gd name="adj" fmla="val 5849"/>
              </a:avLst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tlCol="0" anchor="ctr"/>
            <a:lstStyle/>
            <a:p>
              <a:pPr algn="ctr"/>
              <a:endParaRPr lang="ru-RU" sz="2160" kern="0">
                <a:solidFill>
                  <a:srgbClr val="000000"/>
                </a:solidFill>
              </a:endParaRPr>
            </a:p>
          </p:txBody>
        </p:sp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FE8110F6-2DEC-289A-C863-9A8F577F56DF}"/>
                </a:ext>
              </a:extLst>
            </p:cNvPr>
            <p:cNvSpPr/>
            <p:nvPr/>
          </p:nvSpPr>
          <p:spPr bwMode="auto">
            <a:xfrm>
              <a:off x="7320136" y="5373215"/>
              <a:ext cx="810090" cy="1080121"/>
            </a:xfrm>
            <a:prstGeom prst="roundRect">
              <a:avLst>
                <a:gd name="adj" fmla="val 5849"/>
              </a:avLst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tlCol="0" anchor="ctr"/>
            <a:lstStyle/>
            <a:p>
              <a:pPr algn="ctr"/>
              <a:endParaRPr lang="ru-RU" sz="2160" kern="0">
                <a:solidFill>
                  <a:srgbClr val="000000"/>
                </a:solidFill>
              </a:endParaRPr>
            </a:p>
          </p:txBody>
        </p:sp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8FA8A087-912B-52A5-28F5-C5166D966084}"/>
                </a:ext>
              </a:extLst>
            </p:cNvPr>
            <p:cNvSpPr/>
            <p:nvPr/>
          </p:nvSpPr>
          <p:spPr bwMode="auto">
            <a:xfrm>
              <a:off x="5609946" y="487912"/>
              <a:ext cx="1278142" cy="1356912"/>
            </a:xfrm>
            <a:prstGeom prst="roundRect">
              <a:avLst>
                <a:gd name="adj" fmla="val 8414"/>
              </a:avLst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tlCol="0" anchor="ctr"/>
            <a:lstStyle/>
            <a:p>
              <a:pPr algn="ctr"/>
              <a:endParaRPr lang="ru-RU" sz="2160" kern="0">
                <a:solidFill>
                  <a:srgbClr val="000000"/>
                </a:solidFill>
              </a:endParaRPr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09638BB0-5EC3-2971-C336-0509F7376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68160" y="632598"/>
              <a:ext cx="1071810" cy="1087638"/>
            </a:xfrm>
            <a:prstGeom prst="rect">
              <a:avLst/>
            </a:prstGeom>
          </p:spPr>
        </p:pic>
        <p:sp>
          <p:nvSpPr>
            <p:cNvPr id="26" name="Текст 2">
              <a:extLst>
                <a:ext uri="{FF2B5EF4-FFF2-40B4-BE49-F238E27FC236}">
                  <a16:creationId xmlns:a16="http://schemas.microsoft.com/office/drawing/2014/main" id="{041429CC-42B6-7237-B29E-5F56DB303820}"/>
                </a:ext>
              </a:extLst>
            </p:cNvPr>
            <p:cNvSpPr txBox="1"/>
            <p:nvPr/>
          </p:nvSpPr>
          <p:spPr bwMode="auto">
            <a:xfrm>
              <a:off x="479376" y="306890"/>
              <a:ext cx="5616624" cy="276996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54862" tIns="54862" rIns="54862" bIns="54862">
              <a:spAutoFit/>
            </a:bodyPr>
            <a:lstStyle/>
            <a:p>
              <a:pPr marL="0" lvl="8">
                <a:defRPr sz="1600">
                  <a:solidFill>
                    <a:srgbClr val="1B1B1B"/>
                  </a:solidFill>
                  <a:latin typeface="Gilroy-Light"/>
                  <a:ea typeface="Gilroy-Light"/>
                  <a:cs typeface="Gilroy-Light"/>
                </a:defRPr>
              </a:pPr>
              <a:r>
                <a:rPr lang="ru-RU" sz="1440" b="1" kern="0" dirty="0"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</a:rPr>
                <a:t>ФГБОУ ВО «ОРЕНБУРГСКИЙ ГОСУДАРСТВЕННЫЙ УНИВЕРСИТЕТ»</a:t>
              </a:r>
              <a:endParaRPr sz="1440" b="1" kern="0" dirty="0">
                <a:solidFill>
                  <a:srgbClr val="FFFFFF"/>
                </a:solidFill>
                <a:latin typeface="Gilroy-Light"/>
                <a:ea typeface="Gilroy-Light"/>
                <a:cs typeface="Gilroy-Light"/>
              </a:endParaRPr>
            </a:p>
          </p:txBody>
        </p:sp>
        <p:sp>
          <p:nvSpPr>
            <p:cNvPr id="27" name="Текст 2">
              <a:extLst>
                <a:ext uri="{FF2B5EF4-FFF2-40B4-BE49-F238E27FC236}">
                  <a16:creationId xmlns:a16="http://schemas.microsoft.com/office/drawing/2014/main" id="{281DED79-41E4-9F87-7CB5-E745D4399812}"/>
                </a:ext>
              </a:extLst>
            </p:cNvPr>
            <p:cNvSpPr txBox="1"/>
            <p:nvPr/>
          </p:nvSpPr>
          <p:spPr bwMode="auto">
            <a:xfrm>
              <a:off x="10363198" y="336523"/>
              <a:ext cx="1493442" cy="276996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54862" tIns="54862" rIns="54862" bIns="54862">
              <a:spAutoFit/>
            </a:bodyPr>
            <a:lstStyle/>
            <a:p>
              <a:pPr marL="0" lvl="8" algn="r">
                <a:defRPr sz="1600">
                  <a:solidFill>
                    <a:srgbClr val="1B1B1B"/>
                  </a:solidFill>
                  <a:latin typeface="Gilroy-Light"/>
                  <a:ea typeface="Gilroy-Light"/>
                  <a:cs typeface="Gilroy-Light"/>
                </a:defRPr>
              </a:pPr>
              <a:r>
                <a:rPr lang="ru-RU" sz="1440" b="1" kern="0" dirty="0"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</a:rPr>
                <a:t>ОРЕНБУРГ 2025</a:t>
              </a:r>
              <a:endParaRPr sz="1440" b="1" kern="0" dirty="0">
                <a:solidFill>
                  <a:srgbClr val="FFFFFF"/>
                </a:solidFill>
                <a:latin typeface="Gilroy-Light"/>
                <a:ea typeface="Gilroy-Light"/>
                <a:cs typeface="Gilroy-Light"/>
              </a:endParaRPr>
            </a:p>
          </p:txBody>
        </p:sp>
        <p:sp>
          <p:nvSpPr>
            <p:cNvPr id="29" name="Прямоугольник: скругленные углы 28">
              <a:extLst>
                <a:ext uri="{FF2B5EF4-FFF2-40B4-BE49-F238E27FC236}">
                  <a16:creationId xmlns:a16="http://schemas.microsoft.com/office/drawing/2014/main" id="{161E9CC1-D7E9-1A5D-8EE5-F769C4A5C16E}"/>
                </a:ext>
              </a:extLst>
            </p:cNvPr>
            <p:cNvSpPr/>
            <p:nvPr/>
          </p:nvSpPr>
          <p:spPr bwMode="auto">
            <a:xfrm>
              <a:off x="8256240" y="765316"/>
              <a:ext cx="1584176" cy="719468"/>
            </a:xfrm>
            <a:prstGeom prst="roundRect">
              <a:avLst>
                <a:gd name="adj" fmla="val 14035"/>
              </a:avLst>
            </a:prstGeom>
            <a:solidFill>
              <a:schemeClr val="bg1"/>
            </a:solidFill>
            <a:ln w="25400" cap="flat">
              <a:noFill/>
              <a:prstDash val="solid"/>
              <a:round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tlCol="0" anchor="ctr"/>
            <a:lstStyle/>
            <a:p>
              <a:pPr algn="ctr"/>
              <a:endParaRPr lang="ru-RU" sz="2160" kern="0">
                <a:solidFill>
                  <a:srgbClr val="000000"/>
                </a:solidFill>
              </a:endParaRP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C23D8EDA-FB72-28D7-F6D7-6476F76D1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4132" y="790727"/>
              <a:ext cx="288032" cy="290336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8D2844BD-D184-52C1-8EBB-221ED44F0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14237" y="790727"/>
              <a:ext cx="288032" cy="290336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20D30275-9D54-B259-92B0-EA5AFF959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014342" y="790727"/>
              <a:ext cx="288032" cy="290336"/>
            </a:xfrm>
            <a:prstGeom prst="rect">
              <a:avLst/>
            </a:prstGeom>
          </p:spPr>
        </p:pic>
        <p:sp>
          <p:nvSpPr>
            <p:cNvPr id="36" name="Текст 2">
              <a:extLst>
                <a:ext uri="{FF2B5EF4-FFF2-40B4-BE49-F238E27FC236}">
                  <a16:creationId xmlns:a16="http://schemas.microsoft.com/office/drawing/2014/main" id="{DC3CE54E-60BD-6508-E5C6-25A4F28C70D5}"/>
                </a:ext>
              </a:extLst>
            </p:cNvPr>
            <p:cNvSpPr txBox="1"/>
            <p:nvPr/>
          </p:nvSpPr>
          <p:spPr bwMode="auto">
            <a:xfrm rot="16200000">
              <a:off x="6923715" y="756829"/>
              <a:ext cx="1618859" cy="929184"/>
            </a:xfrm>
            <a:prstGeom prst="rect">
              <a:avLst/>
            </a:prstGeom>
            <a:ln w="12700">
              <a:miter lim="400000"/>
            </a:ln>
          </p:spPr>
          <p:txBody>
            <a:bodyPr lIns="54862" tIns="54862" rIns="54862" bIns="54862" anchor="ctr">
              <a:noAutofit/>
            </a:bodyPr>
            <a:lstStyle/>
            <a:p>
              <a:pPr defTabSz="1053386">
                <a:defRPr sz="6900">
                  <a:solidFill>
                    <a:srgbClr val="8F00FF"/>
                  </a:solidFill>
                  <a:latin typeface="Gilroy-ExtraBold"/>
                  <a:ea typeface="Gilroy-ExtraBold"/>
                  <a:cs typeface="Gilroy-ExtraBold"/>
                </a:defRPr>
              </a:pPr>
              <a:r>
                <a:rPr lang="ru-RU" sz="1920" b="1" kern="0" dirty="0">
                  <a:solidFill>
                    <a:srgbClr val="FFFFFF"/>
                  </a:solidFill>
                  <a:latin typeface="Gilroy-ExtraBold"/>
                  <a:ea typeface="Gilroy-ExtraBold"/>
                  <a:cs typeface="Gilroy-ExtraBold"/>
                </a:rPr>
                <a:t>  ПРЕСТИЖ</a:t>
              </a:r>
              <a:endParaRPr sz="1920" b="1" kern="0" dirty="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</a:endParaRPr>
            </a:p>
          </p:txBody>
        </p:sp>
        <p:sp>
          <p:nvSpPr>
            <p:cNvPr id="37" name="Текст 2">
              <a:extLst>
                <a:ext uri="{FF2B5EF4-FFF2-40B4-BE49-F238E27FC236}">
                  <a16:creationId xmlns:a16="http://schemas.microsoft.com/office/drawing/2014/main" id="{66D05076-8448-4FF5-25F6-73391513E2C4}"/>
                </a:ext>
              </a:extLst>
            </p:cNvPr>
            <p:cNvSpPr txBox="1"/>
            <p:nvPr/>
          </p:nvSpPr>
          <p:spPr bwMode="auto">
            <a:xfrm rot="16200000">
              <a:off x="6805287" y="2515066"/>
              <a:ext cx="1897613" cy="929184"/>
            </a:xfrm>
            <a:prstGeom prst="rect">
              <a:avLst/>
            </a:prstGeom>
            <a:ln w="12700">
              <a:miter lim="400000"/>
            </a:ln>
          </p:spPr>
          <p:txBody>
            <a:bodyPr lIns="54862" tIns="54862" rIns="54862" bIns="54862" anchor="ctr">
              <a:normAutofit/>
            </a:bodyPr>
            <a:lstStyle/>
            <a:p>
              <a:pPr algn="ctr" defTabSz="1053386">
                <a:defRPr sz="6900">
                  <a:solidFill>
                    <a:srgbClr val="8F00FF"/>
                  </a:solidFill>
                  <a:latin typeface="Gilroy-ExtraBold"/>
                  <a:ea typeface="Gilroy-ExtraBold"/>
                  <a:cs typeface="Gilroy-ExtraBold"/>
                </a:defRPr>
              </a:pPr>
              <a:r>
                <a:rPr lang="ru-RU" sz="1920" b="1" kern="0" dirty="0">
                  <a:solidFill>
                    <a:srgbClr val="FFFFFF"/>
                  </a:solidFill>
                  <a:latin typeface="Gilroy-ExtraBold"/>
                  <a:ea typeface="Gilroy-ExtraBold"/>
                  <a:cs typeface="Gilroy-ExtraBold"/>
                </a:rPr>
                <a:t>СТАБИЛЬНОСТЬ</a:t>
              </a:r>
              <a:endParaRPr sz="1920" b="1" kern="0" dirty="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</a:endParaRPr>
            </a:p>
          </p:txBody>
        </p:sp>
        <p:sp>
          <p:nvSpPr>
            <p:cNvPr id="38" name="Текст 2">
              <a:extLst>
                <a:ext uri="{FF2B5EF4-FFF2-40B4-BE49-F238E27FC236}">
                  <a16:creationId xmlns:a16="http://schemas.microsoft.com/office/drawing/2014/main" id="{A3CC3DD2-A7CB-B413-EE18-EFFA4E393A92}"/>
                </a:ext>
              </a:extLst>
            </p:cNvPr>
            <p:cNvSpPr txBox="1"/>
            <p:nvPr/>
          </p:nvSpPr>
          <p:spPr bwMode="auto">
            <a:xfrm rot="16200000">
              <a:off x="6974658" y="4228417"/>
              <a:ext cx="1529089" cy="929184"/>
            </a:xfrm>
            <a:prstGeom prst="rect">
              <a:avLst/>
            </a:prstGeom>
            <a:ln w="12700">
              <a:miter lim="400000"/>
            </a:ln>
          </p:spPr>
          <p:txBody>
            <a:bodyPr lIns="54862" tIns="54862" rIns="54862" bIns="54862" anchor="ctr">
              <a:normAutofit/>
            </a:bodyPr>
            <a:lstStyle/>
            <a:p>
              <a:pPr algn="ctr" defTabSz="1053386">
                <a:defRPr sz="6900">
                  <a:solidFill>
                    <a:srgbClr val="8F00FF"/>
                  </a:solidFill>
                  <a:latin typeface="Gilroy-ExtraBold"/>
                  <a:ea typeface="Gilroy-ExtraBold"/>
                  <a:cs typeface="Gilroy-ExtraBold"/>
                </a:defRPr>
              </a:pPr>
              <a:r>
                <a:rPr lang="ru-RU" sz="1680" b="1" kern="0" dirty="0">
                  <a:solidFill>
                    <a:srgbClr val="FFFFFF"/>
                  </a:solidFill>
                  <a:latin typeface="Gilroy-ExtraBold"/>
                  <a:ea typeface="Gilroy-ExtraBold"/>
                  <a:cs typeface="Gilroy-ExtraBold"/>
                </a:rPr>
                <a:t>ИЗВЕСТНОСТЬ</a:t>
              </a:r>
              <a:endParaRPr sz="1680" b="1" kern="0" dirty="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</a:endParaRPr>
            </a:p>
          </p:txBody>
        </p:sp>
        <p:sp>
          <p:nvSpPr>
            <p:cNvPr id="39" name="Текст 2">
              <a:extLst>
                <a:ext uri="{FF2B5EF4-FFF2-40B4-BE49-F238E27FC236}">
                  <a16:creationId xmlns:a16="http://schemas.microsoft.com/office/drawing/2014/main" id="{05D4F598-0750-C770-E23D-5B4D001F140D}"/>
                </a:ext>
              </a:extLst>
            </p:cNvPr>
            <p:cNvSpPr txBox="1"/>
            <p:nvPr/>
          </p:nvSpPr>
          <p:spPr bwMode="auto">
            <a:xfrm rot="16200000">
              <a:off x="7180869" y="5464865"/>
              <a:ext cx="1112480" cy="929184"/>
            </a:xfrm>
            <a:prstGeom prst="rect">
              <a:avLst/>
            </a:prstGeom>
            <a:ln w="12700">
              <a:miter lim="400000"/>
            </a:ln>
          </p:spPr>
          <p:txBody>
            <a:bodyPr lIns="54862" tIns="54862" rIns="54862" bIns="54862" anchor="ctr">
              <a:normAutofit/>
            </a:bodyPr>
            <a:lstStyle/>
            <a:p>
              <a:pPr algn="ctr" defTabSz="1053386">
                <a:defRPr sz="6900">
                  <a:solidFill>
                    <a:srgbClr val="8F00FF"/>
                  </a:solidFill>
                  <a:latin typeface="Gilroy-ExtraBold"/>
                  <a:ea typeface="Gilroy-ExtraBold"/>
                  <a:cs typeface="Gilroy-ExtraBold"/>
                </a:defRPr>
              </a:pPr>
              <a:r>
                <a:rPr lang="ru-RU" sz="1680" b="1" kern="0" dirty="0">
                  <a:solidFill>
                    <a:srgbClr val="FFFFFF"/>
                  </a:solidFill>
                  <a:latin typeface="Gilroy-ExtraBold"/>
                  <a:ea typeface="Gilroy-ExtraBold"/>
                  <a:cs typeface="Gilroy-ExtraBold"/>
                </a:rPr>
                <a:t>КАЧЕСТВО</a:t>
              </a:r>
              <a:endParaRPr sz="1680" b="1" kern="0" dirty="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</a:endParaRPr>
            </a:p>
          </p:txBody>
        </p:sp>
      </p:grpSp>
      <p:sp>
        <p:nvSpPr>
          <p:cNvPr id="4" name="Текст 2">
            <a:extLst>
              <a:ext uri="{FF2B5EF4-FFF2-40B4-BE49-F238E27FC236}">
                <a16:creationId xmlns:a16="http://schemas.microsoft.com/office/drawing/2014/main" id="{49584D72-566F-0D7D-73ED-713B7302932B}"/>
              </a:ext>
            </a:extLst>
          </p:cNvPr>
          <p:cNvSpPr txBox="1"/>
          <p:nvPr/>
        </p:nvSpPr>
        <p:spPr bwMode="auto">
          <a:xfrm>
            <a:off x="488844" y="6637103"/>
            <a:ext cx="7920780" cy="406257"/>
          </a:xfrm>
          <a:prstGeom prst="rect">
            <a:avLst/>
          </a:prstGeom>
          <a:ln w="12700">
            <a:miter lim="400000"/>
          </a:ln>
        </p:spPr>
        <p:txBody>
          <a:bodyPr wrap="square" lIns="54860" tIns="54860" rIns="54860" bIns="54860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</a:defRPr>
            </a:lvl1pPr>
          </a:lstStyle>
          <a:p>
            <a:pPr algn="l">
              <a:defRPr/>
            </a:pPr>
            <a:endParaRPr lang="ru-RU" sz="192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roy-ExtraBold" panose="00000900000000000000" pitchFamily="2" charset="-52"/>
              <a:ea typeface="Arial"/>
              <a:cs typeface="Arial"/>
            </a:endParaRPr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EF91F057-8D92-0146-5C3E-AE693251CA30}"/>
              </a:ext>
            </a:extLst>
          </p:cNvPr>
          <p:cNvSpPr txBox="1"/>
          <p:nvPr/>
        </p:nvSpPr>
        <p:spPr bwMode="auto">
          <a:xfrm>
            <a:off x="671289" y="6256559"/>
            <a:ext cx="6485644" cy="1115021"/>
          </a:xfrm>
          <a:prstGeom prst="rect">
            <a:avLst/>
          </a:prstGeom>
          <a:ln w="12700">
            <a:miter lim="400000"/>
          </a:ln>
        </p:spPr>
        <p:txBody>
          <a:bodyPr lIns="54862" tIns="54862" rIns="54862" bIns="54862" anchor="ctr">
            <a:normAutofit/>
          </a:bodyPr>
          <a:lstStyle/>
          <a:p>
            <a:pPr defTabSz="1053386">
              <a:defRPr sz="69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</a:defRPr>
            </a:pPr>
            <a:endParaRPr lang="ru-RU" sz="1680" kern="0" dirty="0">
              <a:solidFill>
                <a:srgbClr val="FFFFFF"/>
              </a:solidFill>
              <a:latin typeface="Gilroy-ExtraBold"/>
              <a:ea typeface="Gilroy-ExtraBold"/>
              <a:cs typeface="Gilroy-ExtraBold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4" r="26340"/>
          <a:stretch/>
        </p:blipFill>
        <p:spPr>
          <a:xfrm>
            <a:off x="9907489" y="1598133"/>
            <a:ext cx="4406537" cy="6097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29613" y="700662"/>
            <a:ext cx="7690454" cy="2234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kern="0" dirty="0">
                <a:solidFill>
                  <a:srgbClr val="FFFFFF"/>
                </a:solidFill>
                <a:latin typeface="Gilroy-ExtraBold"/>
              </a:rPr>
              <a:t>КАФЕДРА МАТЕМАТИЧЕСКИХ МЕТОДОВ </a:t>
            </a:r>
            <a:endParaRPr lang="en-US" sz="2400" kern="0" dirty="0">
              <a:solidFill>
                <a:srgbClr val="FFFFFF"/>
              </a:solidFill>
              <a:latin typeface="Gilroy-ExtraBold"/>
            </a:endParaRPr>
          </a:p>
          <a:p>
            <a:r>
              <a:rPr lang="ru-RU" sz="2400" kern="0" dirty="0">
                <a:solidFill>
                  <a:srgbClr val="FFFFFF"/>
                </a:solidFill>
                <a:latin typeface="Gilroy-ExtraBold"/>
              </a:rPr>
              <a:t>И МОДЕЛЕЙ</a:t>
            </a:r>
            <a:r>
              <a:rPr lang="en-US" sz="2400" kern="0" dirty="0">
                <a:solidFill>
                  <a:srgbClr val="FFFFFF"/>
                </a:solidFill>
                <a:latin typeface="Gilroy-ExtraBold"/>
              </a:rPr>
              <a:t> </a:t>
            </a:r>
            <a:r>
              <a:rPr lang="ru-RU" sz="2400" kern="0" dirty="0">
                <a:solidFill>
                  <a:srgbClr val="FFFFFF"/>
                </a:solidFill>
                <a:latin typeface="Gilroy-ExtraBold"/>
              </a:rPr>
              <a:t>В ЭКОНОМИКЕ </a:t>
            </a:r>
          </a:p>
          <a:p>
            <a:endParaRPr lang="ru-RU" sz="3360" kern="0" dirty="0">
              <a:solidFill>
                <a:srgbClr val="FFFFFF"/>
              </a:solidFill>
              <a:latin typeface="Gilroy-ExtraBold"/>
            </a:endParaRPr>
          </a:p>
          <a:p>
            <a:endParaRPr lang="ru-RU" sz="3360" kern="0" dirty="0">
              <a:solidFill>
                <a:srgbClr val="FFFFFF"/>
              </a:solidFill>
              <a:latin typeface="Gilroy-ExtraBold"/>
            </a:endParaRPr>
          </a:p>
          <a:p>
            <a:endParaRPr lang="ru-RU" sz="2400" b="1" kern="0" dirty="0">
              <a:solidFill>
                <a:srgbClr val="FFFFFF"/>
              </a:solidFill>
              <a:latin typeface="Gilroy-ExtraBold"/>
            </a:endParaRPr>
          </a:p>
        </p:txBody>
      </p:sp>
      <p:pic>
        <p:nvPicPr>
          <p:cNvPr id="34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8" t="14999" r="32675" b="19202"/>
          <a:stretch>
            <a:fillRect/>
          </a:stretch>
        </p:blipFill>
        <p:spPr bwMode="auto">
          <a:xfrm>
            <a:off x="6000229" y="5013899"/>
            <a:ext cx="2630806" cy="2747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8A80877-9BBA-AEA8-4D9B-6BAA4854A420}"/>
              </a:ext>
            </a:extLst>
          </p:cNvPr>
          <p:cNvSpPr txBox="1"/>
          <p:nvPr/>
        </p:nvSpPr>
        <p:spPr>
          <a:xfrm>
            <a:off x="2441213" y="6268320"/>
            <a:ext cx="344560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Фот Наталия Павловна, заведующий кафедрой математических методов и моделей в экономике, к.т.н., доцент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9"/>
          <a:srcRect l="9095" t="6926" r="5682" b="13101"/>
          <a:stretch/>
        </p:blipFill>
        <p:spPr>
          <a:xfrm>
            <a:off x="123123" y="4852816"/>
            <a:ext cx="2296488" cy="290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752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/>
          <p:nvPr/>
        </p:nvSpPr>
        <p:spPr>
          <a:xfrm>
            <a:off x="-22228" y="-122307"/>
            <a:ext cx="14652628" cy="8368925"/>
          </a:xfrm>
          <a:prstGeom prst="rect">
            <a:avLst/>
          </a:prstGeom>
          <a:solidFill>
            <a:srgbClr val="9F00FF"/>
          </a:solidFill>
          <a:ln>
            <a:noFill/>
          </a:ln>
        </p:spPr>
        <p:txBody>
          <a:bodyPr spcFirstLastPara="1" wrap="square" lIns="54840" tIns="54840" rIns="54840" bIns="5484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 sz="216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-9880310" y="-4511546"/>
          <a:ext cx="14173975" cy="777688"/>
        </p:xfrm>
        <a:graphic>
          <a:graphicData uri="http://schemas.openxmlformats.org/drawingml/2006/table">
            <a:tbl>
              <a:tblPr firstRow="1" bandRow="1"/>
              <a:tblGrid>
                <a:gridCol w="2834795">
                  <a:extLst>
                    <a:ext uri="{9D8B030D-6E8A-4147-A177-3AD203B41FA5}">
                      <a16:colId xmlns:a16="http://schemas.microsoft.com/office/drawing/2014/main" val="4078372017"/>
                    </a:ext>
                  </a:extLst>
                </a:gridCol>
                <a:gridCol w="2834795">
                  <a:extLst>
                    <a:ext uri="{9D8B030D-6E8A-4147-A177-3AD203B41FA5}">
                      <a16:colId xmlns:a16="http://schemas.microsoft.com/office/drawing/2014/main" val="4254257197"/>
                    </a:ext>
                  </a:extLst>
                </a:gridCol>
                <a:gridCol w="2834795">
                  <a:extLst>
                    <a:ext uri="{9D8B030D-6E8A-4147-A177-3AD203B41FA5}">
                      <a16:colId xmlns:a16="http://schemas.microsoft.com/office/drawing/2014/main" val="3708865007"/>
                    </a:ext>
                  </a:extLst>
                </a:gridCol>
                <a:gridCol w="2834795">
                  <a:extLst>
                    <a:ext uri="{9D8B030D-6E8A-4147-A177-3AD203B41FA5}">
                      <a16:colId xmlns:a16="http://schemas.microsoft.com/office/drawing/2014/main" val="4210246542"/>
                    </a:ext>
                  </a:extLst>
                </a:gridCol>
                <a:gridCol w="2834795">
                  <a:extLst>
                    <a:ext uri="{9D8B030D-6E8A-4147-A177-3AD203B41FA5}">
                      <a16:colId xmlns:a16="http://schemas.microsoft.com/office/drawing/2014/main" val="73690661"/>
                    </a:ext>
                  </a:extLst>
                </a:gridCol>
              </a:tblGrid>
              <a:tr h="777688">
                <a:tc>
                  <a:txBody>
                    <a:bodyPr/>
                    <a:lstStyle/>
                    <a:p>
                      <a:endParaRPr lang="ru-RU" sz="2200" dirty="0"/>
                    </a:p>
                  </a:txBody>
                  <a:tcPr marL="109728" marR="109728" marT="54864" marB="5486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/>
                    </a:p>
                  </a:txBody>
                  <a:tcPr marL="109728" marR="109728" marT="54864" marB="5486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/>
                    </a:p>
                  </a:txBody>
                  <a:tcPr marL="109728" marR="109728" marT="54864" marB="5486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/>
                    </a:p>
                  </a:txBody>
                  <a:tcPr marL="109728" marR="109728" marT="54864" marB="5486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 dirty="0"/>
                    </a:p>
                  </a:txBody>
                  <a:tcPr marL="109728" marR="109728" marT="54864" marB="54864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382022"/>
                  </a:ext>
                </a:extLst>
              </a:tr>
            </a:tbl>
          </a:graphicData>
        </a:graphic>
      </p:graphicFrame>
      <p:grpSp>
        <p:nvGrpSpPr>
          <p:cNvPr id="13" name="Группа 12"/>
          <p:cNvGrpSpPr/>
          <p:nvPr/>
        </p:nvGrpSpPr>
        <p:grpSpPr>
          <a:xfrm>
            <a:off x="475421" y="368268"/>
            <a:ext cx="13752547" cy="1326604"/>
            <a:chOff x="396184" y="306890"/>
            <a:chExt cx="11460456" cy="1105503"/>
          </a:xfrm>
        </p:grpSpPr>
        <p:sp>
          <p:nvSpPr>
            <p:cNvPr id="14" name="Прямоугольник: скругленные углы 1">
              <a:extLst>
                <a:ext uri="{FF2B5EF4-FFF2-40B4-BE49-F238E27FC236}">
                  <a16:creationId xmlns:a16="http://schemas.microsoft.com/office/drawing/2014/main" id="{CBF33220-E67E-BAA7-063B-93D739308F1B}"/>
                </a:ext>
              </a:extLst>
            </p:cNvPr>
            <p:cNvSpPr/>
            <p:nvPr/>
          </p:nvSpPr>
          <p:spPr bwMode="auto">
            <a:xfrm>
              <a:off x="396184" y="326771"/>
              <a:ext cx="11460456" cy="228660"/>
            </a:xfrm>
            <a:prstGeom prst="roundRect">
              <a:avLst>
                <a:gd name="adj" fmla="val 24262"/>
              </a:avLst>
            </a:prstGeom>
            <a:solidFill>
              <a:schemeClr val="bg2">
                <a:lumMod val="50000"/>
              </a:schemeClr>
            </a:solidFill>
            <a:ln w="25400" cap="flat">
              <a:noFill/>
              <a:prstDash val="solid"/>
              <a:round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tlCol="0" anchor="ctr"/>
            <a:lstStyle/>
            <a:p>
              <a:pPr algn="ctr"/>
              <a:endParaRPr lang="ru-RU" sz="2160"/>
            </a:p>
          </p:txBody>
        </p:sp>
        <p:sp>
          <p:nvSpPr>
            <p:cNvPr id="15" name="Прямоугольник: скругленные углы 2">
              <a:extLst>
                <a:ext uri="{FF2B5EF4-FFF2-40B4-BE49-F238E27FC236}">
                  <a16:creationId xmlns:a16="http://schemas.microsoft.com/office/drawing/2014/main" id="{03CF6915-5C3E-BC37-283E-001F15A41E6C}"/>
                </a:ext>
              </a:extLst>
            </p:cNvPr>
            <p:cNvSpPr/>
            <p:nvPr/>
          </p:nvSpPr>
          <p:spPr bwMode="auto">
            <a:xfrm>
              <a:off x="7680176" y="404664"/>
              <a:ext cx="4176464" cy="1007729"/>
            </a:xfrm>
            <a:prstGeom prst="roundRect">
              <a:avLst>
                <a:gd name="adj" fmla="val 8414"/>
              </a:avLst>
            </a:prstGeom>
            <a:solidFill>
              <a:schemeClr val="bg2">
                <a:lumMod val="50000"/>
              </a:schemeClr>
            </a:solidFill>
            <a:ln w="25400" cap="flat">
              <a:noFill/>
              <a:prstDash val="solid"/>
              <a:round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tlCol="0" anchor="ctr"/>
            <a:lstStyle/>
            <a:p>
              <a:pPr algn="ctr"/>
              <a:endParaRPr lang="ru-RU" sz="2160"/>
            </a:p>
          </p:txBody>
        </p:sp>
        <p:sp>
          <p:nvSpPr>
            <p:cNvPr id="16" name="Текст 2">
              <a:extLst>
                <a:ext uri="{FF2B5EF4-FFF2-40B4-BE49-F238E27FC236}">
                  <a16:creationId xmlns:a16="http://schemas.microsoft.com/office/drawing/2014/main" id="{F12B1B9F-3C43-CDDE-53BC-87E7D0DDF6CA}"/>
                </a:ext>
              </a:extLst>
            </p:cNvPr>
            <p:cNvSpPr txBox="1"/>
            <p:nvPr/>
          </p:nvSpPr>
          <p:spPr bwMode="auto">
            <a:xfrm>
              <a:off x="479376" y="306890"/>
              <a:ext cx="5616624" cy="276996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54862" tIns="54862" rIns="54862" bIns="54862">
              <a:spAutoFit/>
            </a:bodyPr>
            <a:lstStyle/>
            <a:p>
              <a:pPr lvl="8">
                <a:defRPr sz="1600">
                  <a:solidFill>
                    <a:srgbClr val="1B1B1B"/>
                  </a:solidFill>
                  <a:latin typeface="Gilroy-Light"/>
                  <a:ea typeface="Gilroy-Light"/>
                  <a:cs typeface="Gilroy-Light"/>
                </a:defRPr>
              </a:pPr>
              <a:endParaRPr sz="1440" dirty="0">
                <a:solidFill>
                  <a:schemeClr val="bg1"/>
                </a:solidFill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7238F273-4A0D-8C1A-0ABF-6956CD29A834}"/>
                </a:ext>
              </a:extLst>
            </p:cNvPr>
            <p:cNvSpPr/>
            <p:nvPr/>
          </p:nvSpPr>
          <p:spPr bwMode="auto">
            <a:xfrm rot="21409353">
              <a:off x="9528913" y="586307"/>
              <a:ext cx="2325472" cy="368644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tlCol="0" anchor="ctr"/>
            <a:lstStyle/>
            <a:p>
              <a:pPr algn="ctr"/>
              <a:endParaRPr lang="ru-RU" sz="600"/>
            </a:p>
          </p:txBody>
        </p:sp>
      </p:grpSp>
      <p:sp>
        <p:nvSpPr>
          <p:cNvPr id="20" name="Текст 2">
            <a:extLst>
              <a:ext uri="{FF2B5EF4-FFF2-40B4-BE49-F238E27FC236}">
                <a16:creationId xmlns:a16="http://schemas.microsoft.com/office/drawing/2014/main" id="{DD7603B8-41DC-7AE5-39DA-D3967C67C9D9}"/>
              </a:ext>
            </a:extLst>
          </p:cNvPr>
          <p:cNvSpPr txBox="1"/>
          <p:nvPr/>
        </p:nvSpPr>
        <p:spPr bwMode="auto">
          <a:xfrm rot="21414357">
            <a:off x="11462861" y="64625"/>
            <a:ext cx="6739949" cy="1123889"/>
          </a:xfrm>
          <a:prstGeom prst="rect">
            <a:avLst/>
          </a:prstGeom>
          <a:ln w="12700">
            <a:miter lim="400000"/>
          </a:ln>
        </p:spPr>
        <p:txBody>
          <a:bodyPr wrap="square" lIns="54860" tIns="54860" rIns="54860" bIns="54860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</a:defRPr>
            </a:lvl1pPr>
          </a:lstStyle>
          <a:p>
            <a:pPr algn="l">
              <a:lnSpc>
                <a:spcPts val="7920"/>
              </a:lnSpc>
              <a:defRPr/>
            </a:pPr>
            <a:r>
              <a:rPr lang="ru-RU" sz="2400" b="1" dirty="0">
                <a:solidFill>
                  <a:schemeClr val="bg1"/>
                </a:solidFill>
                <a:latin typeface="Gilroy-ExtraBold" panose="00000900000000000000" pitchFamily="2" charset="-52"/>
                <a:ea typeface="Arial"/>
                <a:cs typeface="Arial"/>
              </a:rPr>
              <a:t>ФГБОУ ВО «ОГУ»</a:t>
            </a:r>
          </a:p>
        </p:txBody>
      </p:sp>
      <p:graphicFrame>
        <p:nvGraphicFramePr>
          <p:cNvPr id="3" name="Схема 2"/>
          <p:cNvGraphicFramePr/>
          <p:nvPr>
            <p:extLst/>
          </p:nvPr>
        </p:nvGraphicFramePr>
        <p:xfrm>
          <a:off x="582663" y="1694872"/>
          <a:ext cx="13652716" cy="5789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9" name="Группа 18"/>
          <p:cNvGrpSpPr/>
          <p:nvPr/>
        </p:nvGrpSpPr>
        <p:grpSpPr>
          <a:xfrm>
            <a:off x="6239010" y="3194115"/>
            <a:ext cx="2058572" cy="4212174"/>
            <a:chOff x="220545" y="1448774"/>
            <a:chExt cx="1715477" cy="1454663"/>
          </a:xfrm>
          <a:solidFill>
            <a:schemeClr val="accent2"/>
          </a:solidFill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220545" y="1448774"/>
              <a:ext cx="1715477" cy="1454663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Скругленный прямоугольник 4"/>
            <p:cNvSpPr/>
            <p:nvPr/>
          </p:nvSpPr>
          <p:spPr>
            <a:xfrm>
              <a:off x="263151" y="1491380"/>
              <a:ext cx="1630265" cy="136945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9728" tIns="82296" rIns="109728" bIns="82296" numCol="1" spcCol="1270" anchor="ctr" anchorCtr="0">
              <a:noAutofit/>
            </a:bodyPr>
            <a:lstStyle/>
            <a:p>
              <a:pPr algn="ctr" defTabSz="19202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320"/>
            </a:p>
          </p:txBody>
        </p:sp>
      </p:grpSp>
      <p:sp>
        <p:nvSpPr>
          <p:cNvPr id="25" name="Скругленный прямоугольник 4"/>
          <p:cNvSpPr/>
          <p:nvPr/>
        </p:nvSpPr>
        <p:spPr>
          <a:xfrm>
            <a:off x="6418637" y="5938351"/>
            <a:ext cx="1956318" cy="127992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9728" tIns="82296" rIns="109728" bIns="82296" numCol="1" spcCol="1270" anchor="ctr" anchorCtr="0">
            <a:noAutofit/>
          </a:bodyPr>
          <a:lstStyle/>
          <a:p>
            <a:pPr algn="ctr" defTabSz="192024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4320"/>
          </a:p>
        </p:txBody>
      </p:sp>
      <p:grpSp>
        <p:nvGrpSpPr>
          <p:cNvPr id="29" name="Группа 28"/>
          <p:cNvGrpSpPr/>
          <p:nvPr/>
        </p:nvGrpSpPr>
        <p:grpSpPr>
          <a:xfrm>
            <a:off x="11913603" y="2991475"/>
            <a:ext cx="2141546" cy="4238642"/>
            <a:chOff x="220545" y="1448774"/>
            <a:chExt cx="1715477" cy="1454663"/>
          </a:xfrm>
          <a:solidFill>
            <a:schemeClr val="accent2"/>
          </a:solidFill>
        </p:grpSpPr>
        <p:sp>
          <p:nvSpPr>
            <p:cNvPr id="30" name="Скругленный прямоугольник 29"/>
            <p:cNvSpPr/>
            <p:nvPr/>
          </p:nvSpPr>
          <p:spPr>
            <a:xfrm>
              <a:off x="220545" y="1448774"/>
              <a:ext cx="1715477" cy="1454663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Скругленный прямоугольник 4"/>
            <p:cNvSpPr/>
            <p:nvPr/>
          </p:nvSpPr>
          <p:spPr>
            <a:xfrm>
              <a:off x="263151" y="1491380"/>
              <a:ext cx="1630265" cy="136945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9728" tIns="82296" rIns="109728" bIns="82296" numCol="1" spcCol="1270" anchor="ctr" anchorCtr="0">
              <a:noAutofit/>
            </a:bodyPr>
            <a:lstStyle/>
            <a:p>
              <a:pPr algn="ctr" defTabSz="19202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320"/>
            </a:p>
          </p:txBody>
        </p:sp>
      </p:grpSp>
      <p:sp>
        <p:nvSpPr>
          <p:cNvPr id="34" name="Скругленный прямоугольник 4"/>
          <p:cNvSpPr/>
          <p:nvPr/>
        </p:nvSpPr>
        <p:spPr>
          <a:xfrm>
            <a:off x="9171107" y="6228100"/>
            <a:ext cx="1956318" cy="100201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9728" tIns="82296" rIns="109728" bIns="82296" numCol="1" spcCol="1270" anchor="ctr" anchorCtr="0">
            <a:noAutofit/>
          </a:bodyPr>
          <a:lstStyle/>
          <a:p>
            <a:pPr algn="ctr" defTabSz="192024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4320"/>
          </a:p>
        </p:txBody>
      </p:sp>
      <p:grpSp>
        <p:nvGrpSpPr>
          <p:cNvPr id="35" name="Группа 34"/>
          <p:cNvGrpSpPr/>
          <p:nvPr/>
        </p:nvGrpSpPr>
        <p:grpSpPr>
          <a:xfrm>
            <a:off x="9145674" y="2991476"/>
            <a:ext cx="2058572" cy="4336787"/>
            <a:chOff x="220545" y="1448774"/>
            <a:chExt cx="1715477" cy="1454663"/>
          </a:xfrm>
          <a:solidFill>
            <a:schemeClr val="accent2"/>
          </a:solidFill>
        </p:grpSpPr>
        <p:sp>
          <p:nvSpPr>
            <p:cNvPr id="36" name="Скругленный прямоугольник 35"/>
            <p:cNvSpPr/>
            <p:nvPr/>
          </p:nvSpPr>
          <p:spPr>
            <a:xfrm>
              <a:off x="220545" y="1448774"/>
              <a:ext cx="1715477" cy="1454663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Скругленный прямоугольник 4"/>
            <p:cNvSpPr/>
            <p:nvPr/>
          </p:nvSpPr>
          <p:spPr>
            <a:xfrm>
              <a:off x="263151" y="1491380"/>
              <a:ext cx="1630265" cy="136945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9728" tIns="82296" rIns="109728" bIns="82296" numCol="1" spcCol="1270" anchor="ctr" anchorCtr="0">
              <a:noAutofit/>
            </a:bodyPr>
            <a:lstStyle/>
            <a:p>
              <a:pPr algn="ctr" defTabSz="19202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320"/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6336125" y="3157255"/>
            <a:ext cx="2063982" cy="4358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20" b="1" i="1" dirty="0">
                <a:solidFill>
                  <a:schemeClr val="bg1"/>
                </a:solidFill>
                <a:latin typeface="Gilroy-ExtraBold"/>
              </a:rPr>
              <a:t>Идея методов имитационного моделирования. Примеры имитационных моделей: распространения эпидемии (системная динамика), моделирование работы отделения банка (дискретно-событийное моделирование), </a:t>
            </a:r>
            <a:r>
              <a:rPr lang="ru-RU" sz="1320" b="1" i="1" dirty="0" err="1">
                <a:solidFill>
                  <a:schemeClr val="bg1"/>
                </a:solidFill>
                <a:latin typeface="Gilroy-ExtraBold"/>
              </a:rPr>
              <a:t>агентное</a:t>
            </a:r>
            <a:r>
              <a:rPr lang="ru-RU" sz="1320" b="1" i="1" dirty="0">
                <a:solidFill>
                  <a:schemeClr val="bg1"/>
                </a:solidFill>
                <a:latin typeface="Gilroy-ExtraBold"/>
              </a:rPr>
              <a:t> моделирование, имитационные модели производственных процессов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080640" y="3029707"/>
            <a:ext cx="2188637" cy="4358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20" b="1" i="1" dirty="0">
                <a:solidFill>
                  <a:schemeClr val="bg1"/>
                </a:solidFill>
                <a:latin typeface="Gilroy-ExtraBold"/>
              </a:rPr>
              <a:t>Понятие прогноза, примеры задач. Исходная информация для построения прогноза, понятие временного ряда, примеры временных рядов. Простейшие модели и методы построения прогнозов: использование предыдущего значения, усреднения, прироста. Оценка качества прогноза: абсолютная и относительная ошибка прогноза, усреднение ошибок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044606" y="2927764"/>
            <a:ext cx="2058572" cy="4358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80" b="1" i="1" dirty="0">
                <a:solidFill>
                  <a:schemeClr val="bg1"/>
                </a:solidFill>
                <a:latin typeface="Gilroy-ExtraBold"/>
              </a:rPr>
              <a:t>О</a:t>
            </a:r>
            <a:r>
              <a:rPr lang="ru-RU" sz="1320" b="1" i="1" dirty="0">
                <a:solidFill>
                  <a:schemeClr val="bg1"/>
                </a:solidFill>
                <a:latin typeface="Gilroy-ExtraBold"/>
              </a:rPr>
              <a:t>бщая характеристика задач классификации, регрессии, кластеризации. Примеры задач машинного обучения: банковский </a:t>
            </a:r>
            <a:r>
              <a:rPr lang="ru-RU" sz="1320" b="1" i="1" dirty="0" err="1">
                <a:solidFill>
                  <a:schemeClr val="bg1"/>
                </a:solidFill>
                <a:latin typeface="Gilroy-ExtraBold"/>
              </a:rPr>
              <a:t>скоринг</a:t>
            </a:r>
            <a:r>
              <a:rPr lang="ru-RU" sz="1320" b="1" i="1" dirty="0">
                <a:solidFill>
                  <a:schemeClr val="bg1"/>
                </a:solidFill>
                <a:latin typeface="Gilroy-ExtraBold"/>
              </a:rPr>
              <a:t>, оценка стоимости недвижимости, кластеризация регионов РФ по социально-экономическим показателям. Обзор подходов к решению задач машинного обучения</a:t>
            </a:r>
          </a:p>
        </p:txBody>
      </p:sp>
    </p:spTree>
    <p:extLst>
      <p:ext uri="{BB962C8B-B14F-4D97-AF65-F5344CB8AC3E}">
        <p14:creationId xmlns:p14="http://schemas.microsoft.com/office/powerpoint/2010/main" val="1853678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425255" y="422624"/>
            <a:ext cx="5779889" cy="678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300"/>
              </a:lnSpc>
              <a:buNone/>
            </a:pPr>
            <a:r>
              <a:rPr lang="en-US" sz="6000" b="1" kern="0" spc="-128" dirty="0" err="1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Применение</a:t>
            </a:r>
            <a:r>
              <a:rPr lang="en-US" sz="6000" b="1" kern="0" spc="-128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ru-RU" sz="6000" b="1" kern="0" spc="-128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математических методов</a:t>
            </a:r>
            <a:endParaRPr lang="en-US" sz="6000" b="1" dirty="0"/>
          </a:p>
        </p:txBody>
      </p:sp>
      <p:sp>
        <p:nvSpPr>
          <p:cNvPr id="8" name="Text 3"/>
          <p:cNvSpPr/>
          <p:nvPr/>
        </p:nvSpPr>
        <p:spPr>
          <a:xfrm>
            <a:off x="5497475" y="2024316"/>
            <a:ext cx="3532225" cy="5551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6000" b="1" kern="0" spc="-64" dirty="0">
                <a:solidFill>
                  <a:schemeClr val="bg1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Медицина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11" name="Text 5"/>
          <p:cNvSpPr/>
          <p:nvPr/>
        </p:nvSpPr>
        <p:spPr>
          <a:xfrm>
            <a:off x="10534295" y="2015458"/>
            <a:ext cx="2681605" cy="4369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6000" b="1" kern="0" spc="-64" dirty="0">
                <a:solidFill>
                  <a:schemeClr val="bg1"/>
                </a:solidFill>
                <a:ea typeface="Inter Bold" pitchFamily="34" charset="-122"/>
              </a:rPr>
              <a:t>Транспорт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732774" y="7688826"/>
            <a:ext cx="1799303" cy="540774"/>
          </a:xfrm>
          <a:prstGeom prst="rect">
            <a:avLst/>
          </a:prstGeom>
          <a:solidFill>
            <a:srgbClr val="272525"/>
          </a:solidFill>
          <a:ln>
            <a:solidFill>
              <a:srgbClr val="272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F3CD68E-2EA4-487A-BEFE-F04DA6523E39}"/>
              </a:ext>
            </a:extLst>
          </p:cNvPr>
          <p:cNvSpPr/>
          <p:nvPr/>
        </p:nvSpPr>
        <p:spPr>
          <a:xfrm>
            <a:off x="671661" y="1956361"/>
            <a:ext cx="3889078" cy="5551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650"/>
              </a:lnSpc>
            </a:pPr>
            <a:r>
              <a:rPr lang="ru-RU" sz="6000" b="1" kern="0" spc="-64" dirty="0">
                <a:solidFill>
                  <a:schemeClr val="bg1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Экономика</a:t>
            </a:r>
            <a:endParaRPr lang="en-US" sz="6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468080-C132-49D6-8C98-1EEDEAAF4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92" y="2536913"/>
            <a:ext cx="4058216" cy="5210902"/>
          </a:xfrm>
          <a:prstGeom prst="rect">
            <a:avLst/>
          </a:prstGeom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A89A0710-CF8C-4D5F-AC21-360C10740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587" y="2524213"/>
            <a:ext cx="4343400" cy="521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A2B073D-B009-4A70-BC80-BCF78D2D45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1866" y="2511514"/>
            <a:ext cx="4525007" cy="521090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/>
          <p:nvPr/>
        </p:nvSpPr>
        <p:spPr>
          <a:xfrm>
            <a:off x="70481" y="331796"/>
            <a:ext cx="14652628" cy="8368925"/>
          </a:xfrm>
          <a:prstGeom prst="rect">
            <a:avLst/>
          </a:prstGeom>
          <a:solidFill>
            <a:srgbClr val="9F00FF"/>
          </a:solidFill>
          <a:ln>
            <a:noFill/>
          </a:ln>
        </p:spPr>
        <p:txBody>
          <a:bodyPr spcFirstLastPara="1" wrap="square" lIns="54840" tIns="54840" rIns="54840" bIns="5484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 sz="216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-9880310" y="-4511546"/>
          <a:ext cx="14173975" cy="777688"/>
        </p:xfrm>
        <a:graphic>
          <a:graphicData uri="http://schemas.openxmlformats.org/drawingml/2006/table">
            <a:tbl>
              <a:tblPr firstRow="1" bandRow="1"/>
              <a:tblGrid>
                <a:gridCol w="2834795">
                  <a:extLst>
                    <a:ext uri="{9D8B030D-6E8A-4147-A177-3AD203B41FA5}">
                      <a16:colId xmlns:a16="http://schemas.microsoft.com/office/drawing/2014/main" val="4078372017"/>
                    </a:ext>
                  </a:extLst>
                </a:gridCol>
                <a:gridCol w="2834795">
                  <a:extLst>
                    <a:ext uri="{9D8B030D-6E8A-4147-A177-3AD203B41FA5}">
                      <a16:colId xmlns:a16="http://schemas.microsoft.com/office/drawing/2014/main" val="4254257197"/>
                    </a:ext>
                  </a:extLst>
                </a:gridCol>
                <a:gridCol w="2834795">
                  <a:extLst>
                    <a:ext uri="{9D8B030D-6E8A-4147-A177-3AD203B41FA5}">
                      <a16:colId xmlns:a16="http://schemas.microsoft.com/office/drawing/2014/main" val="3708865007"/>
                    </a:ext>
                  </a:extLst>
                </a:gridCol>
                <a:gridCol w="2834795">
                  <a:extLst>
                    <a:ext uri="{9D8B030D-6E8A-4147-A177-3AD203B41FA5}">
                      <a16:colId xmlns:a16="http://schemas.microsoft.com/office/drawing/2014/main" val="4210246542"/>
                    </a:ext>
                  </a:extLst>
                </a:gridCol>
                <a:gridCol w="2834795">
                  <a:extLst>
                    <a:ext uri="{9D8B030D-6E8A-4147-A177-3AD203B41FA5}">
                      <a16:colId xmlns:a16="http://schemas.microsoft.com/office/drawing/2014/main" val="73690661"/>
                    </a:ext>
                  </a:extLst>
                </a:gridCol>
              </a:tblGrid>
              <a:tr h="777688">
                <a:tc>
                  <a:txBody>
                    <a:bodyPr/>
                    <a:lstStyle/>
                    <a:p>
                      <a:endParaRPr lang="ru-RU" sz="2200" dirty="0"/>
                    </a:p>
                  </a:txBody>
                  <a:tcPr marL="109728" marR="109728" marT="54864" marB="5486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/>
                    </a:p>
                  </a:txBody>
                  <a:tcPr marL="109728" marR="109728" marT="54864" marB="5486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/>
                    </a:p>
                  </a:txBody>
                  <a:tcPr marL="109728" marR="109728" marT="54864" marB="5486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/>
                    </a:p>
                  </a:txBody>
                  <a:tcPr marL="109728" marR="109728" marT="54864" marB="5486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 dirty="0"/>
                    </a:p>
                  </a:txBody>
                  <a:tcPr marL="109728" marR="109728" marT="54864" marB="54864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382022"/>
                  </a:ext>
                </a:extLst>
              </a:tr>
            </a:tbl>
          </a:graphicData>
        </a:graphic>
      </p:graphicFrame>
      <p:grpSp>
        <p:nvGrpSpPr>
          <p:cNvPr id="13" name="Группа 12"/>
          <p:cNvGrpSpPr/>
          <p:nvPr/>
        </p:nvGrpSpPr>
        <p:grpSpPr>
          <a:xfrm>
            <a:off x="475421" y="392125"/>
            <a:ext cx="13752547" cy="1302747"/>
            <a:chOff x="396184" y="326771"/>
            <a:chExt cx="11460456" cy="1085622"/>
          </a:xfrm>
        </p:grpSpPr>
        <p:sp>
          <p:nvSpPr>
            <p:cNvPr id="14" name="Прямоугольник: скругленные углы 1">
              <a:extLst>
                <a:ext uri="{FF2B5EF4-FFF2-40B4-BE49-F238E27FC236}">
                  <a16:creationId xmlns:a16="http://schemas.microsoft.com/office/drawing/2014/main" id="{CBF33220-E67E-BAA7-063B-93D739308F1B}"/>
                </a:ext>
              </a:extLst>
            </p:cNvPr>
            <p:cNvSpPr/>
            <p:nvPr/>
          </p:nvSpPr>
          <p:spPr bwMode="auto">
            <a:xfrm>
              <a:off x="396184" y="326771"/>
              <a:ext cx="11460456" cy="228660"/>
            </a:xfrm>
            <a:prstGeom prst="roundRect">
              <a:avLst>
                <a:gd name="adj" fmla="val 24262"/>
              </a:avLst>
            </a:prstGeom>
            <a:solidFill>
              <a:schemeClr val="bg2">
                <a:lumMod val="50000"/>
              </a:schemeClr>
            </a:solidFill>
            <a:ln w="25400" cap="flat">
              <a:noFill/>
              <a:prstDash val="solid"/>
              <a:round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tlCol="0" anchor="ctr"/>
            <a:lstStyle/>
            <a:p>
              <a:pPr algn="ctr"/>
              <a:endParaRPr lang="ru-RU" sz="2160"/>
            </a:p>
          </p:txBody>
        </p:sp>
        <p:sp>
          <p:nvSpPr>
            <p:cNvPr id="15" name="Прямоугольник: скругленные углы 2">
              <a:extLst>
                <a:ext uri="{FF2B5EF4-FFF2-40B4-BE49-F238E27FC236}">
                  <a16:creationId xmlns:a16="http://schemas.microsoft.com/office/drawing/2014/main" id="{03CF6915-5C3E-BC37-283E-001F15A41E6C}"/>
                </a:ext>
              </a:extLst>
            </p:cNvPr>
            <p:cNvSpPr/>
            <p:nvPr/>
          </p:nvSpPr>
          <p:spPr bwMode="auto">
            <a:xfrm>
              <a:off x="7680176" y="404664"/>
              <a:ext cx="4176464" cy="1007729"/>
            </a:xfrm>
            <a:prstGeom prst="roundRect">
              <a:avLst>
                <a:gd name="adj" fmla="val 8414"/>
              </a:avLst>
            </a:prstGeom>
            <a:solidFill>
              <a:schemeClr val="bg2">
                <a:lumMod val="50000"/>
              </a:schemeClr>
            </a:solidFill>
            <a:ln w="25400" cap="flat">
              <a:noFill/>
              <a:prstDash val="solid"/>
              <a:round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tlCol="0" anchor="ctr"/>
            <a:lstStyle/>
            <a:p>
              <a:pPr algn="ctr"/>
              <a:endParaRPr lang="ru-RU" sz="2160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7238F273-4A0D-8C1A-0ABF-6956CD29A834}"/>
                </a:ext>
              </a:extLst>
            </p:cNvPr>
            <p:cNvSpPr/>
            <p:nvPr/>
          </p:nvSpPr>
          <p:spPr bwMode="auto">
            <a:xfrm rot="21409353">
              <a:off x="9528913" y="586307"/>
              <a:ext cx="2325472" cy="368644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tlCol="0" anchor="ctr"/>
            <a:lstStyle/>
            <a:p>
              <a:pPr algn="ctr"/>
              <a:endParaRPr lang="ru-RU" sz="600"/>
            </a:p>
          </p:txBody>
        </p:sp>
      </p:grpSp>
      <p:sp>
        <p:nvSpPr>
          <p:cNvPr id="34" name="Скругленный прямоугольник 4"/>
          <p:cNvSpPr/>
          <p:nvPr/>
        </p:nvSpPr>
        <p:spPr>
          <a:xfrm>
            <a:off x="9171107" y="6228100"/>
            <a:ext cx="1956318" cy="100201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9728" tIns="82296" rIns="109728" bIns="82296" numCol="1" spcCol="1270" anchor="ctr" anchorCtr="0">
            <a:noAutofit/>
          </a:bodyPr>
          <a:lstStyle/>
          <a:p>
            <a:pPr algn="ctr" defTabSz="192024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432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4" t="18348" r="18686" b="11461"/>
          <a:stretch/>
        </p:blipFill>
        <p:spPr bwMode="auto">
          <a:xfrm>
            <a:off x="2226213" y="1694872"/>
            <a:ext cx="9748910" cy="6161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917944" y="798210"/>
            <a:ext cx="70217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800" b="1" dirty="0">
                <a:solidFill>
                  <a:srgbClr val="FFFFFF"/>
                </a:solidFill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Организация как система</a:t>
            </a:r>
            <a:endParaRPr lang="ru-RU" sz="2880" b="1" dirty="0">
              <a:solidFill>
                <a:srgbClr val="FFFFFF"/>
              </a:solidFill>
              <a:latin typeface="Calibri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375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/>
          <p:nvPr/>
        </p:nvSpPr>
        <p:spPr>
          <a:xfrm>
            <a:off x="70481" y="367162"/>
            <a:ext cx="14652628" cy="8368925"/>
          </a:xfrm>
          <a:prstGeom prst="rect">
            <a:avLst/>
          </a:prstGeom>
          <a:solidFill>
            <a:srgbClr val="9F00FF"/>
          </a:solidFill>
          <a:ln>
            <a:noFill/>
          </a:ln>
        </p:spPr>
        <p:txBody>
          <a:bodyPr spcFirstLastPara="1" wrap="square" lIns="54840" tIns="54840" rIns="54840" bIns="5484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 sz="216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-9880310" y="-4511546"/>
          <a:ext cx="14173975" cy="777688"/>
        </p:xfrm>
        <a:graphic>
          <a:graphicData uri="http://schemas.openxmlformats.org/drawingml/2006/table">
            <a:tbl>
              <a:tblPr firstRow="1" bandRow="1"/>
              <a:tblGrid>
                <a:gridCol w="2834795">
                  <a:extLst>
                    <a:ext uri="{9D8B030D-6E8A-4147-A177-3AD203B41FA5}">
                      <a16:colId xmlns:a16="http://schemas.microsoft.com/office/drawing/2014/main" val="4078372017"/>
                    </a:ext>
                  </a:extLst>
                </a:gridCol>
                <a:gridCol w="2834795">
                  <a:extLst>
                    <a:ext uri="{9D8B030D-6E8A-4147-A177-3AD203B41FA5}">
                      <a16:colId xmlns:a16="http://schemas.microsoft.com/office/drawing/2014/main" val="4254257197"/>
                    </a:ext>
                  </a:extLst>
                </a:gridCol>
                <a:gridCol w="2834795">
                  <a:extLst>
                    <a:ext uri="{9D8B030D-6E8A-4147-A177-3AD203B41FA5}">
                      <a16:colId xmlns:a16="http://schemas.microsoft.com/office/drawing/2014/main" val="3708865007"/>
                    </a:ext>
                  </a:extLst>
                </a:gridCol>
                <a:gridCol w="2834795">
                  <a:extLst>
                    <a:ext uri="{9D8B030D-6E8A-4147-A177-3AD203B41FA5}">
                      <a16:colId xmlns:a16="http://schemas.microsoft.com/office/drawing/2014/main" val="4210246542"/>
                    </a:ext>
                  </a:extLst>
                </a:gridCol>
                <a:gridCol w="2834795">
                  <a:extLst>
                    <a:ext uri="{9D8B030D-6E8A-4147-A177-3AD203B41FA5}">
                      <a16:colId xmlns:a16="http://schemas.microsoft.com/office/drawing/2014/main" val="73690661"/>
                    </a:ext>
                  </a:extLst>
                </a:gridCol>
              </a:tblGrid>
              <a:tr h="777688">
                <a:tc>
                  <a:txBody>
                    <a:bodyPr/>
                    <a:lstStyle/>
                    <a:p>
                      <a:endParaRPr lang="ru-RU" sz="2200" dirty="0"/>
                    </a:p>
                  </a:txBody>
                  <a:tcPr marL="109728" marR="109728" marT="54864" marB="5486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/>
                    </a:p>
                  </a:txBody>
                  <a:tcPr marL="109728" marR="109728" marT="54864" marB="5486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/>
                    </a:p>
                  </a:txBody>
                  <a:tcPr marL="109728" marR="109728" marT="54864" marB="5486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/>
                    </a:p>
                  </a:txBody>
                  <a:tcPr marL="109728" marR="109728" marT="54864" marB="5486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 dirty="0"/>
                    </a:p>
                  </a:txBody>
                  <a:tcPr marL="109728" marR="109728" marT="54864" marB="54864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382022"/>
                  </a:ext>
                </a:extLst>
              </a:tr>
            </a:tbl>
          </a:graphicData>
        </a:graphic>
      </p:graphicFrame>
      <p:grpSp>
        <p:nvGrpSpPr>
          <p:cNvPr id="13" name="Группа 12"/>
          <p:cNvGrpSpPr/>
          <p:nvPr/>
        </p:nvGrpSpPr>
        <p:grpSpPr>
          <a:xfrm>
            <a:off x="475421" y="392125"/>
            <a:ext cx="13752547" cy="1302747"/>
            <a:chOff x="396184" y="326771"/>
            <a:chExt cx="11460456" cy="1085622"/>
          </a:xfrm>
        </p:grpSpPr>
        <p:sp>
          <p:nvSpPr>
            <p:cNvPr id="14" name="Прямоугольник: скругленные углы 1">
              <a:extLst>
                <a:ext uri="{FF2B5EF4-FFF2-40B4-BE49-F238E27FC236}">
                  <a16:creationId xmlns:a16="http://schemas.microsoft.com/office/drawing/2014/main" id="{CBF33220-E67E-BAA7-063B-93D739308F1B}"/>
                </a:ext>
              </a:extLst>
            </p:cNvPr>
            <p:cNvSpPr/>
            <p:nvPr/>
          </p:nvSpPr>
          <p:spPr bwMode="auto">
            <a:xfrm>
              <a:off x="396184" y="326771"/>
              <a:ext cx="11460456" cy="228660"/>
            </a:xfrm>
            <a:prstGeom prst="roundRect">
              <a:avLst>
                <a:gd name="adj" fmla="val 24262"/>
              </a:avLst>
            </a:prstGeom>
            <a:solidFill>
              <a:schemeClr val="bg2">
                <a:lumMod val="50000"/>
              </a:schemeClr>
            </a:solidFill>
            <a:ln w="25400" cap="flat">
              <a:noFill/>
              <a:prstDash val="solid"/>
              <a:round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tlCol="0" anchor="ctr"/>
            <a:lstStyle/>
            <a:p>
              <a:pPr algn="ctr"/>
              <a:endParaRPr lang="ru-RU" sz="2160"/>
            </a:p>
          </p:txBody>
        </p:sp>
        <p:sp>
          <p:nvSpPr>
            <p:cNvPr id="15" name="Прямоугольник: скругленные углы 2">
              <a:extLst>
                <a:ext uri="{FF2B5EF4-FFF2-40B4-BE49-F238E27FC236}">
                  <a16:creationId xmlns:a16="http://schemas.microsoft.com/office/drawing/2014/main" id="{03CF6915-5C3E-BC37-283E-001F15A41E6C}"/>
                </a:ext>
              </a:extLst>
            </p:cNvPr>
            <p:cNvSpPr/>
            <p:nvPr/>
          </p:nvSpPr>
          <p:spPr bwMode="auto">
            <a:xfrm>
              <a:off x="7680176" y="404664"/>
              <a:ext cx="4176464" cy="1007729"/>
            </a:xfrm>
            <a:prstGeom prst="roundRect">
              <a:avLst>
                <a:gd name="adj" fmla="val 8414"/>
              </a:avLst>
            </a:prstGeom>
            <a:solidFill>
              <a:schemeClr val="bg2">
                <a:lumMod val="50000"/>
              </a:schemeClr>
            </a:solidFill>
            <a:ln w="25400" cap="flat">
              <a:noFill/>
              <a:prstDash val="solid"/>
              <a:round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tlCol="0" anchor="ctr"/>
            <a:lstStyle/>
            <a:p>
              <a:pPr algn="ctr"/>
              <a:endParaRPr lang="ru-RU" sz="2160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7238F273-4A0D-8C1A-0ABF-6956CD29A834}"/>
                </a:ext>
              </a:extLst>
            </p:cNvPr>
            <p:cNvSpPr/>
            <p:nvPr/>
          </p:nvSpPr>
          <p:spPr bwMode="auto">
            <a:xfrm rot="21409353">
              <a:off x="9528913" y="586307"/>
              <a:ext cx="2325472" cy="368644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tlCol="0" anchor="ctr"/>
            <a:lstStyle/>
            <a:p>
              <a:pPr algn="ctr"/>
              <a:endParaRPr lang="ru-RU" sz="600"/>
            </a:p>
          </p:txBody>
        </p:sp>
      </p:grpSp>
      <p:sp>
        <p:nvSpPr>
          <p:cNvPr id="34" name="Скругленный прямоугольник 4"/>
          <p:cNvSpPr/>
          <p:nvPr/>
        </p:nvSpPr>
        <p:spPr>
          <a:xfrm>
            <a:off x="9171107" y="6228100"/>
            <a:ext cx="1956318" cy="100201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9728" tIns="82296" rIns="109728" bIns="82296" numCol="1" spcCol="1270" anchor="ctr" anchorCtr="0">
            <a:noAutofit/>
          </a:bodyPr>
          <a:lstStyle/>
          <a:p>
            <a:pPr algn="ctr" defTabSz="192024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4320"/>
          </a:p>
        </p:txBody>
      </p:sp>
      <p:sp>
        <p:nvSpPr>
          <p:cNvPr id="3" name="Прямоугольник 2"/>
          <p:cNvSpPr/>
          <p:nvPr/>
        </p:nvSpPr>
        <p:spPr>
          <a:xfrm>
            <a:off x="1525757" y="1022904"/>
            <a:ext cx="3290709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880" b="1" dirty="0">
                <a:solidFill>
                  <a:schemeClr val="bg1"/>
                </a:solidFill>
              </a:rPr>
              <a:t>Методология </a:t>
            </a:r>
            <a:r>
              <a:rPr lang="en-US" altLang="ru-RU" sz="2880" b="1" dirty="0">
                <a:solidFill>
                  <a:schemeClr val="bg1"/>
                </a:solidFill>
              </a:rPr>
              <a:t>IDEF0</a:t>
            </a:r>
            <a:endParaRPr lang="ru-RU" sz="2880" dirty="0">
              <a:solidFill>
                <a:schemeClr val="bg1"/>
              </a:solidFill>
            </a:endParaRPr>
          </a:p>
        </p:txBody>
      </p:sp>
      <p:pic>
        <p:nvPicPr>
          <p:cNvPr id="33" name="Рисунок 32"/>
          <p:cNvPicPr/>
          <p:nvPr/>
        </p:nvPicPr>
        <p:blipFill>
          <a:blip r:embed="rId3"/>
          <a:stretch>
            <a:fillRect/>
          </a:stretch>
        </p:blipFill>
        <p:spPr>
          <a:xfrm>
            <a:off x="1061007" y="1748825"/>
            <a:ext cx="10345069" cy="625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209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/>
          <p:nvPr/>
        </p:nvSpPr>
        <p:spPr>
          <a:xfrm>
            <a:off x="70481" y="367162"/>
            <a:ext cx="14652628" cy="8368925"/>
          </a:xfrm>
          <a:prstGeom prst="rect">
            <a:avLst/>
          </a:prstGeom>
          <a:solidFill>
            <a:srgbClr val="9F00FF"/>
          </a:solidFill>
          <a:ln>
            <a:noFill/>
          </a:ln>
        </p:spPr>
        <p:txBody>
          <a:bodyPr spcFirstLastPara="1" wrap="square" lIns="54840" tIns="54840" rIns="54840" bIns="5484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 sz="216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-9880310" y="-4511546"/>
          <a:ext cx="14173975" cy="777688"/>
        </p:xfrm>
        <a:graphic>
          <a:graphicData uri="http://schemas.openxmlformats.org/drawingml/2006/table">
            <a:tbl>
              <a:tblPr firstRow="1" bandRow="1"/>
              <a:tblGrid>
                <a:gridCol w="2834795">
                  <a:extLst>
                    <a:ext uri="{9D8B030D-6E8A-4147-A177-3AD203B41FA5}">
                      <a16:colId xmlns:a16="http://schemas.microsoft.com/office/drawing/2014/main" val="4078372017"/>
                    </a:ext>
                  </a:extLst>
                </a:gridCol>
                <a:gridCol w="2834795">
                  <a:extLst>
                    <a:ext uri="{9D8B030D-6E8A-4147-A177-3AD203B41FA5}">
                      <a16:colId xmlns:a16="http://schemas.microsoft.com/office/drawing/2014/main" val="4254257197"/>
                    </a:ext>
                  </a:extLst>
                </a:gridCol>
                <a:gridCol w="2834795">
                  <a:extLst>
                    <a:ext uri="{9D8B030D-6E8A-4147-A177-3AD203B41FA5}">
                      <a16:colId xmlns:a16="http://schemas.microsoft.com/office/drawing/2014/main" val="3708865007"/>
                    </a:ext>
                  </a:extLst>
                </a:gridCol>
                <a:gridCol w="2834795">
                  <a:extLst>
                    <a:ext uri="{9D8B030D-6E8A-4147-A177-3AD203B41FA5}">
                      <a16:colId xmlns:a16="http://schemas.microsoft.com/office/drawing/2014/main" val="4210246542"/>
                    </a:ext>
                  </a:extLst>
                </a:gridCol>
                <a:gridCol w="2834795">
                  <a:extLst>
                    <a:ext uri="{9D8B030D-6E8A-4147-A177-3AD203B41FA5}">
                      <a16:colId xmlns:a16="http://schemas.microsoft.com/office/drawing/2014/main" val="73690661"/>
                    </a:ext>
                  </a:extLst>
                </a:gridCol>
              </a:tblGrid>
              <a:tr h="777688">
                <a:tc>
                  <a:txBody>
                    <a:bodyPr/>
                    <a:lstStyle/>
                    <a:p>
                      <a:endParaRPr lang="ru-RU" sz="2200" dirty="0"/>
                    </a:p>
                  </a:txBody>
                  <a:tcPr marL="109728" marR="109728" marT="54864" marB="5486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/>
                    </a:p>
                  </a:txBody>
                  <a:tcPr marL="109728" marR="109728" marT="54864" marB="5486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/>
                    </a:p>
                  </a:txBody>
                  <a:tcPr marL="109728" marR="109728" marT="54864" marB="5486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/>
                    </a:p>
                  </a:txBody>
                  <a:tcPr marL="109728" marR="109728" marT="54864" marB="5486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 dirty="0"/>
                    </a:p>
                  </a:txBody>
                  <a:tcPr marL="109728" marR="109728" marT="54864" marB="54864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382022"/>
                  </a:ext>
                </a:extLst>
              </a:tr>
            </a:tbl>
          </a:graphicData>
        </a:graphic>
      </p:graphicFrame>
      <p:grpSp>
        <p:nvGrpSpPr>
          <p:cNvPr id="13" name="Группа 12"/>
          <p:cNvGrpSpPr/>
          <p:nvPr/>
        </p:nvGrpSpPr>
        <p:grpSpPr>
          <a:xfrm>
            <a:off x="475421" y="368268"/>
            <a:ext cx="13752547" cy="1326604"/>
            <a:chOff x="396184" y="306890"/>
            <a:chExt cx="11460456" cy="1105503"/>
          </a:xfrm>
        </p:grpSpPr>
        <p:sp>
          <p:nvSpPr>
            <p:cNvPr id="14" name="Прямоугольник: скругленные углы 1">
              <a:extLst>
                <a:ext uri="{FF2B5EF4-FFF2-40B4-BE49-F238E27FC236}">
                  <a16:creationId xmlns:a16="http://schemas.microsoft.com/office/drawing/2014/main" id="{CBF33220-E67E-BAA7-063B-93D739308F1B}"/>
                </a:ext>
              </a:extLst>
            </p:cNvPr>
            <p:cNvSpPr/>
            <p:nvPr/>
          </p:nvSpPr>
          <p:spPr bwMode="auto">
            <a:xfrm>
              <a:off x="396184" y="326771"/>
              <a:ext cx="11460456" cy="228660"/>
            </a:xfrm>
            <a:prstGeom prst="roundRect">
              <a:avLst>
                <a:gd name="adj" fmla="val 24262"/>
              </a:avLst>
            </a:prstGeom>
            <a:solidFill>
              <a:schemeClr val="bg2">
                <a:lumMod val="50000"/>
              </a:schemeClr>
            </a:solidFill>
            <a:ln w="25400" cap="flat">
              <a:noFill/>
              <a:prstDash val="solid"/>
              <a:round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tlCol="0" anchor="ctr"/>
            <a:lstStyle/>
            <a:p>
              <a:pPr algn="ctr"/>
              <a:endParaRPr lang="ru-RU" sz="2160"/>
            </a:p>
          </p:txBody>
        </p:sp>
        <p:sp>
          <p:nvSpPr>
            <p:cNvPr id="15" name="Прямоугольник: скругленные углы 2">
              <a:extLst>
                <a:ext uri="{FF2B5EF4-FFF2-40B4-BE49-F238E27FC236}">
                  <a16:creationId xmlns:a16="http://schemas.microsoft.com/office/drawing/2014/main" id="{03CF6915-5C3E-BC37-283E-001F15A41E6C}"/>
                </a:ext>
              </a:extLst>
            </p:cNvPr>
            <p:cNvSpPr/>
            <p:nvPr/>
          </p:nvSpPr>
          <p:spPr bwMode="auto">
            <a:xfrm>
              <a:off x="7680176" y="404664"/>
              <a:ext cx="4176464" cy="1007729"/>
            </a:xfrm>
            <a:prstGeom prst="roundRect">
              <a:avLst>
                <a:gd name="adj" fmla="val 8414"/>
              </a:avLst>
            </a:prstGeom>
            <a:solidFill>
              <a:schemeClr val="bg2">
                <a:lumMod val="50000"/>
              </a:schemeClr>
            </a:solidFill>
            <a:ln w="25400" cap="flat">
              <a:noFill/>
              <a:prstDash val="solid"/>
              <a:round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tlCol="0" anchor="ctr"/>
            <a:lstStyle/>
            <a:p>
              <a:pPr algn="ctr"/>
              <a:endParaRPr lang="ru-RU" sz="2160"/>
            </a:p>
          </p:txBody>
        </p:sp>
        <p:sp>
          <p:nvSpPr>
            <p:cNvPr id="16" name="Текст 2">
              <a:extLst>
                <a:ext uri="{FF2B5EF4-FFF2-40B4-BE49-F238E27FC236}">
                  <a16:creationId xmlns:a16="http://schemas.microsoft.com/office/drawing/2014/main" id="{F12B1B9F-3C43-CDDE-53BC-87E7D0DDF6CA}"/>
                </a:ext>
              </a:extLst>
            </p:cNvPr>
            <p:cNvSpPr txBox="1"/>
            <p:nvPr/>
          </p:nvSpPr>
          <p:spPr bwMode="auto">
            <a:xfrm>
              <a:off x="479376" y="306890"/>
              <a:ext cx="5616624" cy="461662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54862" tIns="54862" rIns="54862" bIns="54862">
              <a:spAutoFit/>
            </a:bodyPr>
            <a:lstStyle/>
            <a:p>
              <a:pPr lvl="8">
                <a:defRPr sz="1600">
                  <a:solidFill>
                    <a:srgbClr val="1B1B1B"/>
                  </a:solidFill>
                  <a:latin typeface="Gilroy-Light"/>
                  <a:ea typeface="Gilroy-Light"/>
                  <a:cs typeface="Gilroy-Light"/>
                </a:defRPr>
              </a:pPr>
              <a:r>
                <a:rPr lang="ru-RU" sz="1440" dirty="0">
                  <a:solidFill>
                    <a:schemeClr val="bg1"/>
                  </a:solidFill>
                </a:rPr>
                <a:t>Кафедра математических методов и моделей в экономике</a:t>
              </a:r>
              <a:endParaRPr sz="1440" dirty="0">
                <a:solidFill>
                  <a:schemeClr val="bg1"/>
                </a:solidFill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7238F273-4A0D-8C1A-0ABF-6956CD29A834}"/>
                </a:ext>
              </a:extLst>
            </p:cNvPr>
            <p:cNvSpPr/>
            <p:nvPr/>
          </p:nvSpPr>
          <p:spPr bwMode="auto">
            <a:xfrm rot="21409353">
              <a:off x="9528913" y="586307"/>
              <a:ext cx="2325472" cy="368644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tlCol="0" anchor="ctr"/>
            <a:lstStyle/>
            <a:p>
              <a:pPr algn="ctr"/>
              <a:endParaRPr lang="ru-RU" sz="600"/>
            </a:p>
          </p:txBody>
        </p:sp>
      </p:grpSp>
      <p:sp>
        <p:nvSpPr>
          <p:cNvPr id="20" name="Текст 2">
            <a:extLst>
              <a:ext uri="{FF2B5EF4-FFF2-40B4-BE49-F238E27FC236}">
                <a16:creationId xmlns:a16="http://schemas.microsoft.com/office/drawing/2014/main" id="{DD7603B8-41DC-7AE5-39DA-D3967C67C9D9}"/>
              </a:ext>
            </a:extLst>
          </p:cNvPr>
          <p:cNvSpPr txBox="1"/>
          <p:nvPr/>
        </p:nvSpPr>
        <p:spPr bwMode="auto">
          <a:xfrm rot="21414357">
            <a:off x="11462861" y="64625"/>
            <a:ext cx="6739949" cy="1123889"/>
          </a:xfrm>
          <a:prstGeom prst="rect">
            <a:avLst/>
          </a:prstGeom>
          <a:ln w="12700">
            <a:miter lim="400000"/>
          </a:ln>
        </p:spPr>
        <p:txBody>
          <a:bodyPr wrap="square" lIns="54860" tIns="54860" rIns="54860" bIns="54860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</a:defRPr>
            </a:lvl1pPr>
          </a:lstStyle>
          <a:p>
            <a:pPr algn="l">
              <a:lnSpc>
                <a:spcPts val="7920"/>
              </a:lnSpc>
              <a:defRPr/>
            </a:pPr>
            <a:r>
              <a:rPr lang="ru-RU" sz="2400" b="1" dirty="0">
                <a:solidFill>
                  <a:schemeClr val="bg1"/>
                </a:solidFill>
                <a:latin typeface="Gilroy-ExtraBold" panose="00000900000000000000" pitchFamily="2" charset="-52"/>
                <a:ea typeface="Arial"/>
                <a:cs typeface="Arial"/>
              </a:rPr>
              <a:t>ФГБОУ ВО «ОГУ»</a:t>
            </a:r>
          </a:p>
        </p:txBody>
      </p:sp>
      <p:sp>
        <p:nvSpPr>
          <p:cNvPr id="34" name="Скругленный прямоугольник 4"/>
          <p:cNvSpPr/>
          <p:nvPr/>
        </p:nvSpPr>
        <p:spPr>
          <a:xfrm>
            <a:off x="9171107" y="6228100"/>
            <a:ext cx="1956318" cy="100201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9728" tIns="82296" rIns="109728" bIns="82296" numCol="1" spcCol="1270" anchor="ctr" anchorCtr="0">
            <a:noAutofit/>
          </a:bodyPr>
          <a:lstStyle/>
          <a:p>
            <a:pPr algn="ctr" defTabSz="192024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432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0782" t="25548" r="39149" b="58386"/>
          <a:stretch/>
        </p:blipFill>
        <p:spPr>
          <a:xfrm>
            <a:off x="1007299" y="2559428"/>
            <a:ext cx="11492477" cy="259228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093709" y="1627706"/>
            <a:ext cx="7774436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880" b="1" dirty="0">
                <a:solidFill>
                  <a:schemeClr val="bg1"/>
                </a:solidFill>
              </a:rPr>
              <a:t>Методология </a:t>
            </a:r>
            <a:r>
              <a:rPr lang="en-US" altLang="ru-RU" sz="2880" b="1" dirty="0">
                <a:solidFill>
                  <a:schemeClr val="bg1"/>
                </a:solidFill>
              </a:rPr>
              <a:t>BPMN</a:t>
            </a:r>
            <a:r>
              <a:rPr lang="ru-RU" altLang="ru-RU" sz="2880" b="1" dirty="0">
                <a:solidFill>
                  <a:schemeClr val="bg1"/>
                </a:solidFill>
              </a:rPr>
              <a:t>. Практическая реализация</a:t>
            </a:r>
            <a:endParaRPr lang="ru-RU" sz="288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933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/>
          <p:nvPr/>
        </p:nvSpPr>
        <p:spPr>
          <a:xfrm>
            <a:off x="70481" y="367162"/>
            <a:ext cx="14652628" cy="8368925"/>
          </a:xfrm>
          <a:prstGeom prst="rect">
            <a:avLst/>
          </a:prstGeom>
          <a:solidFill>
            <a:srgbClr val="9F00FF"/>
          </a:solidFill>
          <a:ln>
            <a:noFill/>
          </a:ln>
        </p:spPr>
        <p:txBody>
          <a:bodyPr spcFirstLastPara="1" wrap="square" lIns="54840" tIns="54840" rIns="54840" bIns="5484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 sz="216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-9880310" y="-4511546"/>
          <a:ext cx="14173975" cy="777688"/>
        </p:xfrm>
        <a:graphic>
          <a:graphicData uri="http://schemas.openxmlformats.org/drawingml/2006/table">
            <a:tbl>
              <a:tblPr firstRow="1" bandRow="1"/>
              <a:tblGrid>
                <a:gridCol w="2834795">
                  <a:extLst>
                    <a:ext uri="{9D8B030D-6E8A-4147-A177-3AD203B41FA5}">
                      <a16:colId xmlns:a16="http://schemas.microsoft.com/office/drawing/2014/main" val="4078372017"/>
                    </a:ext>
                  </a:extLst>
                </a:gridCol>
                <a:gridCol w="2834795">
                  <a:extLst>
                    <a:ext uri="{9D8B030D-6E8A-4147-A177-3AD203B41FA5}">
                      <a16:colId xmlns:a16="http://schemas.microsoft.com/office/drawing/2014/main" val="4254257197"/>
                    </a:ext>
                  </a:extLst>
                </a:gridCol>
                <a:gridCol w="2834795">
                  <a:extLst>
                    <a:ext uri="{9D8B030D-6E8A-4147-A177-3AD203B41FA5}">
                      <a16:colId xmlns:a16="http://schemas.microsoft.com/office/drawing/2014/main" val="3708865007"/>
                    </a:ext>
                  </a:extLst>
                </a:gridCol>
                <a:gridCol w="2834795">
                  <a:extLst>
                    <a:ext uri="{9D8B030D-6E8A-4147-A177-3AD203B41FA5}">
                      <a16:colId xmlns:a16="http://schemas.microsoft.com/office/drawing/2014/main" val="4210246542"/>
                    </a:ext>
                  </a:extLst>
                </a:gridCol>
                <a:gridCol w="2834795">
                  <a:extLst>
                    <a:ext uri="{9D8B030D-6E8A-4147-A177-3AD203B41FA5}">
                      <a16:colId xmlns:a16="http://schemas.microsoft.com/office/drawing/2014/main" val="73690661"/>
                    </a:ext>
                  </a:extLst>
                </a:gridCol>
              </a:tblGrid>
              <a:tr h="777688">
                <a:tc>
                  <a:txBody>
                    <a:bodyPr/>
                    <a:lstStyle/>
                    <a:p>
                      <a:endParaRPr lang="ru-RU" sz="2200" dirty="0"/>
                    </a:p>
                  </a:txBody>
                  <a:tcPr marL="109728" marR="109728" marT="54864" marB="5486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/>
                    </a:p>
                  </a:txBody>
                  <a:tcPr marL="109728" marR="109728" marT="54864" marB="5486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/>
                    </a:p>
                  </a:txBody>
                  <a:tcPr marL="109728" marR="109728" marT="54864" marB="5486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/>
                    </a:p>
                  </a:txBody>
                  <a:tcPr marL="109728" marR="109728" marT="54864" marB="5486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 dirty="0"/>
                    </a:p>
                  </a:txBody>
                  <a:tcPr marL="109728" marR="109728" marT="54864" marB="54864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382022"/>
                  </a:ext>
                </a:extLst>
              </a:tr>
            </a:tbl>
          </a:graphicData>
        </a:graphic>
      </p:graphicFrame>
      <p:sp>
        <p:nvSpPr>
          <p:cNvPr id="34" name="Скругленный прямоугольник 4"/>
          <p:cNvSpPr/>
          <p:nvPr/>
        </p:nvSpPr>
        <p:spPr>
          <a:xfrm>
            <a:off x="9171107" y="6228100"/>
            <a:ext cx="1956318" cy="100201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9728" tIns="82296" rIns="109728" bIns="82296" numCol="1" spcCol="1270" anchor="ctr" anchorCtr="0">
            <a:noAutofit/>
          </a:bodyPr>
          <a:lstStyle/>
          <a:p>
            <a:pPr algn="ctr" defTabSz="192024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4320"/>
          </a:p>
        </p:txBody>
      </p:sp>
      <p:sp>
        <p:nvSpPr>
          <p:cNvPr id="11" name="Прямоугольник 10"/>
          <p:cNvSpPr/>
          <p:nvPr/>
        </p:nvSpPr>
        <p:spPr>
          <a:xfrm>
            <a:off x="1406124" y="835941"/>
            <a:ext cx="8080032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80" b="1" dirty="0">
                <a:solidFill>
                  <a:schemeClr val="bg1"/>
                </a:solidFill>
              </a:rPr>
              <a:t>Обзор ПО для моделирования бизнес-процессов</a:t>
            </a:r>
            <a:endParaRPr lang="ru-RU" sz="288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43" y="1576901"/>
            <a:ext cx="6912554" cy="4740936"/>
          </a:xfrm>
          <a:prstGeom prst="rect">
            <a:avLst/>
          </a:prstGeom>
        </p:spPr>
      </p:pic>
      <p:pic>
        <p:nvPicPr>
          <p:cNvPr id="19" name="Рисунок 5" descr="Рисуно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647" y="1545181"/>
            <a:ext cx="6290310" cy="3712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5" descr="Рисунок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056" y="5182549"/>
            <a:ext cx="6290310" cy="3712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2789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A104CFA-CD18-9F5F-D8A5-51160E821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761699" y="-1913120"/>
            <a:ext cx="6556223" cy="12055837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EF91F057-8D92-0146-5C3E-AE693251CA30}"/>
              </a:ext>
            </a:extLst>
          </p:cNvPr>
          <p:cNvSpPr txBox="1"/>
          <p:nvPr/>
        </p:nvSpPr>
        <p:spPr bwMode="auto">
          <a:xfrm>
            <a:off x="671289" y="6256559"/>
            <a:ext cx="6485644" cy="1115021"/>
          </a:xfrm>
          <a:prstGeom prst="rect">
            <a:avLst/>
          </a:prstGeom>
          <a:ln w="12700">
            <a:miter lim="400000"/>
          </a:ln>
        </p:spPr>
        <p:txBody>
          <a:bodyPr lIns="54862" tIns="54862" rIns="54862" bIns="54862" anchor="ctr">
            <a:normAutofit/>
          </a:bodyPr>
          <a:lstStyle/>
          <a:p>
            <a:pPr defTabSz="1053386">
              <a:defRPr sz="69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</a:defRPr>
            </a:pPr>
            <a:endParaRPr lang="ru-RU" sz="1680" kern="0" dirty="0">
              <a:solidFill>
                <a:srgbClr val="FFFFFF"/>
              </a:solidFill>
              <a:latin typeface="Gilroy-ExtraBold"/>
              <a:ea typeface="Gilroy-ExtraBold"/>
              <a:cs typeface="Gilroy-ExtraBold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7E068D-4E36-CFCE-5CAE-B1EC3AFAF701}"/>
              </a:ext>
            </a:extLst>
          </p:cNvPr>
          <p:cNvSpPr txBox="1"/>
          <p:nvPr/>
        </p:nvSpPr>
        <p:spPr bwMode="auto">
          <a:xfrm>
            <a:off x="488842" y="399187"/>
            <a:ext cx="13652717" cy="7183505"/>
          </a:xfrm>
          <a:prstGeom prst="rect">
            <a:avLst/>
          </a:prstGeom>
          <a:solidFill>
            <a:schemeClr val="tx1">
              <a:lumMod val="65000"/>
              <a:lumOff val="35000"/>
              <a:alpha val="42000"/>
            </a:schemeClr>
          </a:solidFill>
          <a:ln w="12700" cap="flat">
            <a:noFill/>
            <a:miter lim="400000"/>
          </a:ln>
          <a:effectLst>
            <a:softEdge rad="177800"/>
          </a:effectLst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 algn="ctr"/>
            <a:r>
              <a:rPr lang="ru-RU" sz="4800" kern="0" dirty="0">
                <a:solidFill>
                  <a:srgbClr val="FFFFFF"/>
                </a:solidFill>
                <a:latin typeface="Calibri"/>
              </a:rPr>
              <a:t>Имитационное моделирование</a:t>
            </a:r>
          </a:p>
          <a:p>
            <a:pPr algn="just"/>
            <a:r>
              <a:rPr lang="ru-RU" altLang="ru-RU" sz="3360" kern="0" dirty="0">
                <a:solidFill>
                  <a:srgbClr val="FFFFFF"/>
                </a:solidFill>
              </a:rPr>
              <a:t>это разновидность аналогового моделирования, реализуемого с помощью набора математических инструментальных средств, специальных имитирующих компьютерных программ и технологий программирования, позволяющее провести исследование структуры и функций реального сложного процесса в памяти компьютера в режиме «имитации», выполнить оптимизацию некоторых его параметров. </a:t>
            </a:r>
          </a:p>
          <a:p>
            <a:pPr algn="ctr"/>
            <a:endParaRPr lang="ru-RU" sz="4800" kern="0" dirty="0">
              <a:solidFill>
                <a:srgbClr val="FFFFFF"/>
              </a:solidFill>
              <a:latin typeface="Calibri"/>
            </a:endParaRPr>
          </a:p>
          <a:p>
            <a:pPr algn="ctr"/>
            <a:endParaRPr lang="ru-RU" sz="4800" kern="0" dirty="0">
              <a:solidFill>
                <a:srgbClr val="FFFFFF"/>
              </a:solidFill>
              <a:latin typeface="Calibri"/>
            </a:endParaRPr>
          </a:p>
          <a:p>
            <a:pPr algn="ctr"/>
            <a:endParaRPr lang="ru-RU" sz="4800" kern="0" dirty="0">
              <a:solidFill>
                <a:srgbClr val="FFFFFF"/>
              </a:solidFill>
              <a:latin typeface="Calibri"/>
            </a:endParaRPr>
          </a:p>
          <a:p>
            <a:endParaRPr lang="ru-RU" sz="3360" b="1" kern="0" dirty="0">
              <a:solidFill>
                <a:srgbClr val="FFFFFF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99" y="6132660"/>
            <a:ext cx="3413266" cy="20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www.anylogic.ru/local/templates/anylogic/i/discrete-even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621" y="6132660"/>
            <a:ext cx="4147661" cy="200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732" y="4918729"/>
            <a:ext cx="4147662" cy="204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5921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A104CFA-CD18-9F5F-D8A5-51160E821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3440324" y="-651283"/>
            <a:ext cx="6556223" cy="9866898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EF91F057-8D92-0146-5C3E-AE693251CA30}"/>
              </a:ext>
            </a:extLst>
          </p:cNvPr>
          <p:cNvSpPr txBox="1"/>
          <p:nvPr/>
        </p:nvSpPr>
        <p:spPr bwMode="auto">
          <a:xfrm>
            <a:off x="671289" y="6256559"/>
            <a:ext cx="6485644" cy="1115021"/>
          </a:xfrm>
          <a:prstGeom prst="rect">
            <a:avLst/>
          </a:prstGeom>
          <a:ln w="12700">
            <a:miter lim="400000"/>
          </a:ln>
        </p:spPr>
        <p:txBody>
          <a:bodyPr lIns="54862" tIns="54862" rIns="54862" bIns="54862" anchor="ctr">
            <a:normAutofit/>
          </a:bodyPr>
          <a:lstStyle/>
          <a:p>
            <a:pPr defTabSz="1053386">
              <a:defRPr sz="69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</a:defRPr>
            </a:pPr>
            <a:endParaRPr lang="ru-RU" sz="1680" kern="0" dirty="0">
              <a:solidFill>
                <a:srgbClr val="FFFFFF"/>
              </a:solidFill>
              <a:latin typeface="Gilroy-ExtraBold"/>
              <a:ea typeface="Gilroy-ExtraBold"/>
              <a:cs typeface="Gilroy-ExtraBold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7E068D-4E36-CFCE-5CAE-B1EC3AFAF701}"/>
              </a:ext>
            </a:extLst>
          </p:cNvPr>
          <p:cNvSpPr txBox="1"/>
          <p:nvPr/>
        </p:nvSpPr>
        <p:spPr bwMode="auto">
          <a:xfrm>
            <a:off x="1180119" y="53549"/>
            <a:ext cx="13021321" cy="1569660"/>
          </a:xfrm>
          <a:prstGeom prst="rect">
            <a:avLst/>
          </a:prstGeom>
          <a:solidFill>
            <a:schemeClr val="tx1">
              <a:lumMod val="65000"/>
              <a:lumOff val="35000"/>
              <a:alpha val="42000"/>
            </a:schemeClr>
          </a:solidFill>
          <a:ln w="12700" cap="flat">
            <a:noFill/>
            <a:miter lim="400000"/>
          </a:ln>
          <a:effectLst>
            <a:softEdge rad="177800"/>
          </a:effectLst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 algn="ctr"/>
            <a:r>
              <a:rPr lang="ru-RU" sz="4800" kern="0" dirty="0">
                <a:solidFill>
                  <a:srgbClr val="FFFFFF"/>
                </a:solidFill>
              </a:rPr>
              <a:t>Соотношение задач имитационного моделирования по уровню абстракции</a:t>
            </a:r>
            <a:endParaRPr lang="ru-RU" sz="2880" b="1" kern="0" dirty="0">
              <a:solidFill>
                <a:srgbClr val="FFFFFF"/>
              </a:solidFill>
              <a:latin typeface="Calibri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4" y="1538573"/>
            <a:ext cx="10196333" cy="5823046"/>
          </a:xfrm>
          <a:prstGeom prst="rect">
            <a:avLst/>
          </a:prstGeom>
          <a:noFill/>
          <a:ln w="12700">
            <a:noFill/>
            <a:miter lim="4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3203" y="7728322"/>
            <a:ext cx="14227968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60" kern="0" dirty="0">
                <a:solidFill>
                  <a:srgbClr val="000000"/>
                </a:solidFill>
              </a:rPr>
              <a:t>(</a:t>
            </a:r>
            <a:endParaRPr lang="ru-RU" sz="2160" kern="0" dirty="0">
              <a:solidFill>
                <a:srgbClr val="FFFFFF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109" y="1825378"/>
            <a:ext cx="10416124" cy="5852160"/>
          </a:xfrm>
          <a:prstGeom prst="rect">
            <a:avLst/>
          </a:prstGeom>
          <a:noFill/>
          <a:ln w="12700">
            <a:noFill/>
            <a:miter lim="4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510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A104CFA-CD18-9F5F-D8A5-51160E821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316999" y="-246641"/>
            <a:ext cx="6556223" cy="98668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7D781F-CD40-2128-E634-C93481DD74BD}"/>
              </a:ext>
            </a:extLst>
          </p:cNvPr>
          <p:cNvSpPr txBox="1"/>
          <p:nvPr/>
        </p:nvSpPr>
        <p:spPr bwMode="auto">
          <a:xfrm>
            <a:off x="-216281" y="226368"/>
            <a:ext cx="14746426" cy="978729"/>
          </a:xfrm>
          <a:prstGeom prst="rect">
            <a:avLst/>
          </a:prstGeom>
          <a:solidFill>
            <a:schemeClr val="tx1">
              <a:lumMod val="65000"/>
              <a:lumOff val="35000"/>
              <a:alpha val="42000"/>
            </a:schemeClr>
          </a:solidFill>
          <a:ln w="12700" cap="flat">
            <a:noFill/>
            <a:miter lim="400000"/>
          </a:ln>
          <a:effectLst>
            <a:softEdge rad="177800"/>
          </a:effectLst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 algn="ctr"/>
            <a:r>
              <a:rPr lang="ru-RU" sz="5760" b="1" kern="0" dirty="0">
                <a:solidFill>
                  <a:srgbClr val="FFFFFF"/>
                </a:solidFill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Этапы имитационного моделирования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220ACF-8BEE-236F-7BD7-E77496E7E62A}"/>
              </a:ext>
            </a:extLst>
          </p:cNvPr>
          <p:cNvSpPr txBox="1"/>
          <p:nvPr/>
        </p:nvSpPr>
        <p:spPr bwMode="auto">
          <a:xfrm>
            <a:off x="1102053" y="2040970"/>
            <a:ext cx="9494082" cy="4247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endParaRPr lang="ru-RU" sz="2160" u="sng" kern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/>
          </p:nvPr>
        </p:nvGraphicFramePr>
        <p:xfrm>
          <a:off x="402432" y="1408694"/>
          <a:ext cx="13393488" cy="6594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61100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A104CFA-CD18-9F5F-D8A5-51160E821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655338" y="-246643"/>
            <a:ext cx="6556223" cy="98668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7D781F-CD40-2128-E634-C93481DD74BD}"/>
              </a:ext>
            </a:extLst>
          </p:cNvPr>
          <p:cNvSpPr txBox="1"/>
          <p:nvPr/>
        </p:nvSpPr>
        <p:spPr bwMode="auto">
          <a:xfrm>
            <a:off x="-216281" y="226368"/>
            <a:ext cx="14746426" cy="830997"/>
          </a:xfrm>
          <a:prstGeom prst="rect">
            <a:avLst/>
          </a:prstGeom>
          <a:solidFill>
            <a:schemeClr val="tx1">
              <a:lumMod val="65000"/>
              <a:lumOff val="35000"/>
              <a:alpha val="42000"/>
            </a:schemeClr>
          </a:solidFill>
          <a:ln w="12700" cap="flat">
            <a:noFill/>
            <a:miter lim="400000"/>
          </a:ln>
          <a:effectLst>
            <a:softEdge rad="177800"/>
          </a:effectLst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 algn="ctr"/>
            <a:r>
              <a:rPr lang="ru-RU" sz="4800" b="1" kern="0" dirty="0">
                <a:solidFill>
                  <a:srgbClr val="FFFFFF"/>
                </a:solidFill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Системы имитационного моделирования </a:t>
            </a:r>
            <a:r>
              <a:rPr lang="en-US" sz="4800" b="1" kern="0" dirty="0" err="1">
                <a:solidFill>
                  <a:srgbClr val="FFFFFF"/>
                </a:solidFill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AnyLogic</a:t>
            </a:r>
            <a:endParaRPr lang="ru-RU" sz="4800" b="1" kern="0" dirty="0">
              <a:solidFill>
                <a:srgbClr val="FFFFFF"/>
              </a:solidFill>
              <a:latin typeface="Calibri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220ACF-8BEE-236F-7BD7-E77496E7E62A}"/>
              </a:ext>
            </a:extLst>
          </p:cNvPr>
          <p:cNvSpPr txBox="1"/>
          <p:nvPr/>
        </p:nvSpPr>
        <p:spPr bwMode="auto">
          <a:xfrm>
            <a:off x="1102053" y="2040970"/>
            <a:ext cx="9494082" cy="4247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endParaRPr lang="ru-RU" sz="2160" u="sng" kern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912" y="1522512"/>
            <a:ext cx="9332237" cy="637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Облако 8"/>
          <p:cNvSpPr/>
          <p:nvPr/>
        </p:nvSpPr>
        <p:spPr>
          <a:xfrm>
            <a:off x="8697754" y="3591810"/>
            <a:ext cx="3283565" cy="1209734"/>
          </a:xfrm>
          <a:prstGeom prst="cloud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60" kern="0" dirty="0">
                <a:solidFill>
                  <a:srgbClr val="000000"/>
                </a:solidFill>
              </a:rPr>
              <a:t>Графический редактор</a:t>
            </a:r>
          </a:p>
        </p:txBody>
      </p:sp>
      <p:sp>
        <p:nvSpPr>
          <p:cNvPr id="10" name="Облако 9"/>
          <p:cNvSpPr/>
          <p:nvPr/>
        </p:nvSpPr>
        <p:spPr>
          <a:xfrm>
            <a:off x="5759827" y="2900533"/>
            <a:ext cx="2317464" cy="1123325"/>
          </a:xfrm>
          <a:prstGeom prst="cloud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20" kern="0" dirty="0">
                <a:solidFill>
                  <a:srgbClr val="000000"/>
                </a:solidFill>
              </a:rPr>
              <a:t>Панели проектов и палитры</a:t>
            </a:r>
          </a:p>
        </p:txBody>
      </p:sp>
      <p:sp>
        <p:nvSpPr>
          <p:cNvPr id="11" name="Облако 10"/>
          <p:cNvSpPr/>
          <p:nvPr/>
        </p:nvSpPr>
        <p:spPr>
          <a:xfrm>
            <a:off x="11894909" y="6356917"/>
            <a:ext cx="2073830" cy="945494"/>
          </a:xfrm>
          <a:prstGeom prst="cloud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20" kern="0" dirty="0">
                <a:solidFill>
                  <a:srgbClr val="000000"/>
                </a:solidFill>
              </a:rPr>
              <a:t>Панель свойства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664" y="1546877"/>
            <a:ext cx="46992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80" kern="0" dirty="0" err="1">
                <a:solidFill>
                  <a:srgbClr val="FFFFFF"/>
                </a:solidFill>
              </a:rPr>
              <a:t>AnyLogic</a:t>
            </a:r>
            <a:r>
              <a:rPr lang="ru-RU" sz="2880" kern="0" dirty="0">
                <a:solidFill>
                  <a:srgbClr val="FFFFFF"/>
                </a:solidFill>
              </a:rPr>
              <a:t> - инструмент ИМ нового поколения, объединивший подходы системной динамики, "процессного" дискретно-событийного и </a:t>
            </a:r>
            <a:r>
              <a:rPr lang="ru-RU" sz="2880" kern="0" dirty="0" err="1">
                <a:solidFill>
                  <a:srgbClr val="FFFFFF"/>
                </a:solidFill>
              </a:rPr>
              <a:t>агентного</a:t>
            </a:r>
            <a:r>
              <a:rPr lang="ru-RU" sz="2880" kern="0" dirty="0">
                <a:solidFill>
                  <a:srgbClr val="FFFFFF"/>
                </a:solidFill>
              </a:rPr>
              <a:t> моделирования.</a:t>
            </a:r>
          </a:p>
          <a:p>
            <a:endParaRPr lang="en-US" sz="2880" kern="0" dirty="0">
              <a:solidFill>
                <a:srgbClr val="FFFFFF"/>
              </a:solidFill>
            </a:endParaRPr>
          </a:p>
          <a:p>
            <a:r>
              <a:rPr lang="ru-RU" sz="2880" kern="0" dirty="0">
                <a:solidFill>
                  <a:srgbClr val="FFFFFF"/>
                </a:solidFill>
              </a:rPr>
              <a:t>Официальный сайт: </a:t>
            </a:r>
            <a:r>
              <a:rPr lang="en-US" sz="2880" kern="0" dirty="0">
                <a:solidFill>
                  <a:srgbClr val="000000"/>
                </a:solidFill>
                <a:hlinkClick r:id="rId5"/>
              </a:rPr>
              <a:t>http://www.anylogic.ru/</a:t>
            </a:r>
            <a:r>
              <a:rPr lang="ru-RU" sz="2880" kern="0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4816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cdn.lifehacker.ru/wp-content/uploads/2022/06/589511-i-robot-action-mystery-sci-fi-futuristic-robot-technics-1irobot-crime-dystopian_165519103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1" r="21563"/>
          <a:stretch/>
        </p:blipFill>
        <p:spPr bwMode="auto">
          <a:xfrm>
            <a:off x="10056257" y="3648074"/>
            <a:ext cx="4576572" cy="458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Заголовок 1"/>
          <p:cNvSpPr txBox="1">
            <a:spLocks noGrp="1"/>
          </p:cNvSpPr>
          <p:nvPr>
            <p:ph type="title"/>
          </p:nvPr>
        </p:nvSpPr>
        <p:spPr>
          <a:xfrm>
            <a:off x="566928" y="5366"/>
            <a:ext cx="12618720" cy="1590677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такое</a:t>
            </a:r>
            <a:r>
              <a:rPr dirty="0"/>
              <a:t> Data Science?</a:t>
            </a:r>
          </a:p>
        </p:txBody>
      </p:sp>
      <p:sp>
        <p:nvSpPr>
          <p:cNvPr id="99" name="Объект 2"/>
          <p:cNvSpPr txBox="1">
            <a:spLocks noGrp="1"/>
          </p:cNvSpPr>
          <p:nvPr>
            <p:ph type="body" sz="half" idx="1"/>
          </p:nvPr>
        </p:nvSpPr>
        <p:spPr>
          <a:xfrm>
            <a:off x="566928" y="2157243"/>
            <a:ext cx="9489329" cy="3915115"/>
          </a:xfrm>
          <a:prstGeom prst="rect">
            <a:avLst/>
          </a:prstGeom>
        </p:spPr>
        <p:txBody>
          <a:bodyPr/>
          <a:lstStyle/>
          <a:p>
            <a:pPr marL="0" indent="0" algn="just">
              <a:buSzTx/>
              <a:buNone/>
              <a:defRPr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FFFFFF"/>
                </a:solidFill>
              </a:defRPr>
            </a:pPr>
            <a:r>
              <a:rPr dirty="0" err="1">
                <a:ln w="12700" cap="flat">
                  <a:solidFill>
                    <a:schemeClr val="bg1"/>
                  </a:solidFill>
                  <a:prstDash val="solid"/>
                  <a:miter lim="400000"/>
                </a:ln>
              </a:rPr>
              <a:t>Переводя</a:t>
            </a:r>
            <a:r>
              <a:rPr dirty="0">
                <a:ln w="12700" cap="flat">
                  <a:solidFill>
                    <a:schemeClr val="bg1"/>
                  </a:solidFill>
                  <a:prstDash val="solid"/>
                  <a:miter lim="400000"/>
                </a:ln>
              </a:rPr>
              <a:t> на </a:t>
            </a:r>
            <a:r>
              <a:rPr dirty="0" err="1">
                <a:ln w="12700" cap="flat">
                  <a:solidFill>
                    <a:schemeClr val="bg1"/>
                  </a:solidFill>
                  <a:prstDash val="solid"/>
                  <a:miter lim="400000"/>
                </a:ln>
              </a:rPr>
              <a:t>русский</a:t>
            </a:r>
            <a:r>
              <a:rPr dirty="0">
                <a:ln w="12700" cap="flat">
                  <a:solidFill>
                    <a:schemeClr val="bg1"/>
                  </a:solidFill>
                  <a:prstDash val="solid"/>
                  <a:miter lim="400000"/>
                </a:ln>
              </a:rPr>
              <a:t> Data Science – </a:t>
            </a:r>
            <a:r>
              <a:rPr dirty="0" err="1">
                <a:ln w="12700" cap="flat">
                  <a:solidFill>
                    <a:schemeClr val="bg1"/>
                  </a:solidFill>
                  <a:prstDash val="solid"/>
                  <a:miter lim="400000"/>
                </a:ln>
              </a:rPr>
              <a:t>это</a:t>
            </a:r>
            <a:r>
              <a:rPr dirty="0">
                <a:ln w="12700" cap="flat">
                  <a:solidFill>
                    <a:schemeClr val="bg1"/>
                  </a:solidFill>
                  <a:prstDash val="solid"/>
                  <a:miter lim="400000"/>
                </a:ln>
              </a:rPr>
              <a:t> </a:t>
            </a:r>
            <a:r>
              <a:rPr dirty="0" err="1">
                <a:ln w="12700" cap="flat">
                  <a:solidFill>
                    <a:schemeClr val="bg1"/>
                  </a:solidFill>
                  <a:prstDash val="solid"/>
                  <a:miter lim="400000"/>
                </a:ln>
              </a:rPr>
              <a:t>наука</a:t>
            </a:r>
            <a:r>
              <a:rPr dirty="0">
                <a:ln w="12700" cap="flat">
                  <a:solidFill>
                    <a:schemeClr val="bg1"/>
                  </a:solidFill>
                  <a:prstDash val="solid"/>
                  <a:miter lim="400000"/>
                </a:ln>
              </a:rPr>
              <a:t> о </a:t>
            </a:r>
            <a:r>
              <a:rPr dirty="0" err="1">
                <a:ln w="12700" cap="flat">
                  <a:solidFill>
                    <a:schemeClr val="bg1"/>
                  </a:solidFill>
                  <a:prstDash val="solid"/>
                  <a:miter lim="400000"/>
                </a:ln>
              </a:rPr>
              <a:t>данных</a:t>
            </a:r>
            <a:r>
              <a:rPr dirty="0">
                <a:ln w="12700" cap="flat">
                  <a:solidFill>
                    <a:schemeClr val="bg1"/>
                  </a:solidFill>
                  <a:prstDash val="solid"/>
                  <a:miter lim="400000"/>
                </a:ln>
              </a:rPr>
              <a:t>, </a:t>
            </a:r>
            <a:r>
              <a:rPr dirty="0" err="1">
                <a:ln w="12700" cap="flat">
                  <a:solidFill>
                    <a:schemeClr val="bg1"/>
                  </a:solidFill>
                  <a:prstDash val="solid"/>
                  <a:miter lim="400000"/>
                </a:ln>
              </a:rPr>
              <a:t>она</a:t>
            </a:r>
            <a:r>
              <a:rPr dirty="0">
                <a:ln w="12700" cap="flat">
                  <a:solidFill>
                    <a:schemeClr val="bg1"/>
                  </a:solidFill>
                  <a:prstDash val="solid"/>
                  <a:miter lim="400000"/>
                </a:ln>
              </a:rPr>
              <a:t> </a:t>
            </a:r>
            <a:r>
              <a:rPr dirty="0" err="1">
                <a:ln w="12700" cap="flat">
                  <a:solidFill>
                    <a:schemeClr val="bg1"/>
                  </a:solidFill>
                  <a:prstDash val="solid"/>
                  <a:miter lim="400000"/>
                </a:ln>
              </a:rPr>
              <a:t>объединяет</a:t>
            </a:r>
            <a:r>
              <a:rPr dirty="0">
                <a:ln w="12700" cap="flat">
                  <a:solidFill>
                    <a:schemeClr val="bg1"/>
                  </a:solidFill>
                  <a:prstDash val="solid"/>
                  <a:miter lim="400000"/>
                </a:ln>
              </a:rPr>
              <a:t> </a:t>
            </a:r>
            <a:r>
              <a:rPr dirty="0" err="1">
                <a:ln w="12700" cap="flat">
                  <a:solidFill>
                    <a:schemeClr val="bg1"/>
                  </a:solidFill>
                  <a:prstDash val="solid"/>
                  <a:miter lim="400000"/>
                </a:ln>
              </a:rPr>
              <a:t>сразу</a:t>
            </a:r>
            <a:r>
              <a:rPr dirty="0">
                <a:ln w="12700" cap="flat">
                  <a:solidFill>
                    <a:schemeClr val="bg1"/>
                  </a:solidFill>
                  <a:prstDash val="solid"/>
                  <a:miter lim="400000"/>
                </a:ln>
              </a:rPr>
              <a:t> </a:t>
            </a:r>
            <a:r>
              <a:rPr dirty="0" err="1">
                <a:ln w="12700" cap="flat">
                  <a:solidFill>
                    <a:schemeClr val="bg1"/>
                  </a:solidFill>
                  <a:prstDash val="solid"/>
                  <a:miter lim="400000"/>
                </a:ln>
              </a:rPr>
              <a:t>несколько</a:t>
            </a:r>
            <a:r>
              <a:rPr dirty="0">
                <a:ln w="12700" cap="flat">
                  <a:solidFill>
                    <a:schemeClr val="bg1"/>
                  </a:solidFill>
                  <a:prstDash val="solid"/>
                  <a:miter lim="400000"/>
                </a:ln>
              </a:rPr>
              <a:t> </a:t>
            </a:r>
            <a:r>
              <a:rPr dirty="0" err="1">
                <a:ln w="12700" cap="flat">
                  <a:solidFill>
                    <a:schemeClr val="bg1"/>
                  </a:solidFill>
                  <a:prstDash val="solid"/>
                  <a:miter lim="400000"/>
                </a:ln>
              </a:rPr>
              <a:t>направлений</a:t>
            </a:r>
            <a:r>
              <a:rPr dirty="0">
                <a:ln w="12700" cap="flat">
                  <a:solidFill>
                    <a:schemeClr val="bg1"/>
                  </a:solidFill>
                  <a:prstDash val="solid"/>
                  <a:miter lim="400000"/>
                </a:ln>
              </a:rPr>
              <a:t>: </a:t>
            </a:r>
            <a:r>
              <a:rPr dirty="0" err="1">
                <a:ln w="12700" cap="flat">
                  <a:solidFill>
                    <a:schemeClr val="bg1"/>
                  </a:solidFill>
                  <a:prstDash val="solid"/>
                  <a:miter lim="400000"/>
                </a:ln>
              </a:rPr>
              <a:t>математику</a:t>
            </a:r>
            <a:r>
              <a:rPr dirty="0">
                <a:ln w="12700" cap="flat">
                  <a:solidFill>
                    <a:schemeClr val="bg1"/>
                  </a:solidFill>
                  <a:prstDash val="solid"/>
                  <a:miter lim="400000"/>
                </a:ln>
              </a:rPr>
              <a:t>, </a:t>
            </a:r>
            <a:r>
              <a:rPr dirty="0" err="1">
                <a:ln w="12700" cap="flat">
                  <a:solidFill>
                    <a:schemeClr val="bg1"/>
                  </a:solidFill>
                  <a:prstDash val="solid"/>
                  <a:miter lim="400000"/>
                </a:ln>
              </a:rPr>
              <a:t>анализ</a:t>
            </a:r>
            <a:r>
              <a:rPr lang="ru-RU" dirty="0">
                <a:ln w="12700" cap="flat">
                  <a:solidFill>
                    <a:schemeClr val="bg1"/>
                  </a:solidFill>
                  <a:prstDash val="solid"/>
                  <a:miter lim="400000"/>
                </a:ln>
              </a:rPr>
              <a:t> данных</a:t>
            </a:r>
            <a:r>
              <a:rPr dirty="0">
                <a:ln w="12700" cap="flat">
                  <a:solidFill>
                    <a:schemeClr val="bg1"/>
                  </a:solidFill>
                  <a:prstDash val="solid"/>
                  <a:miter lim="400000"/>
                </a:ln>
              </a:rPr>
              <a:t> и </a:t>
            </a:r>
            <a:r>
              <a:rPr dirty="0" err="1">
                <a:ln w="12700" cap="flat">
                  <a:solidFill>
                    <a:schemeClr val="bg1"/>
                  </a:solidFill>
                  <a:prstDash val="solid"/>
                  <a:miter lim="400000"/>
                </a:ln>
              </a:rPr>
              <a:t>программирование</a:t>
            </a:r>
            <a:r>
              <a:rPr dirty="0">
                <a:ln w="12700" cap="flat">
                  <a:solidFill>
                    <a:schemeClr val="bg1"/>
                  </a:solidFill>
                  <a:prstDash val="solid"/>
                  <a:miter lim="400000"/>
                </a:ln>
              </a:rPr>
              <a:t>.</a:t>
            </a:r>
          </a:p>
          <a:p>
            <a:pPr marL="0" indent="0" algn="just">
              <a:buSzTx/>
              <a:buNone/>
              <a:defRPr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FFFFFF"/>
                </a:solidFill>
              </a:defRPr>
            </a:pPr>
            <a:r>
              <a:rPr dirty="0" err="1">
                <a:ln w="12700" cap="flat">
                  <a:solidFill>
                    <a:schemeClr val="bg1"/>
                  </a:solidFill>
                  <a:prstDash val="solid"/>
                  <a:miter lim="400000"/>
                </a:ln>
              </a:rPr>
              <a:t>Основная</a:t>
            </a:r>
            <a:r>
              <a:rPr dirty="0">
                <a:ln w="12700" cap="flat">
                  <a:solidFill>
                    <a:schemeClr val="bg1"/>
                  </a:solidFill>
                  <a:prstDash val="solid"/>
                  <a:miter lim="400000"/>
                </a:ln>
              </a:rPr>
              <a:t> </a:t>
            </a:r>
            <a:r>
              <a:rPr dirty="0" err="1">
                <a:ln w="12700" cap="flat">
                  <a:solidFill>
                    <a:schemeClr val="bg1"/>
                  </a:solidFill>
                  <a:prstDash val="solid"/>
                  <a:miter lim="400000"/>
                </a:ln>
              </a:rPr>
              <a:t>задача</a:t>
            </a:r>
            <a:r>
              <a:rPr dirty="0">
                <a:ln w="12700" cap="flat">
                  <a:solidFill>
                    <a:schemeClr val="bg1"/>
                  </a:solidFill>
                  <a:prstDash val="solid"/>
                  <a:miter lim="400000"/>
                </a:ln>
              </a:rPr>
              <a:t> Data Science – </a:t>
            </a:r>
            <a:r>
              <a:rPr dirty="0" err="1">
                <a:ln w="12700" cap="flat">
                  <a:solidFill>
                    <a:schemeClr val="bg1"/>
                  </a:solidFill>
                  <a:prstDash val="solid"/>
                  <a:miter lim="400000"/>
                </a:ln>
              </a:rPr>
              <a:t>извлечь</a:t>
            </a:r>
            <a:r>
              <a:rPr dirty="0">
                <a:ln w="12700" cap="flat">
                  <a:solidFill>
                    <a:schemeClr val="bg1"/>
                  </a:solidFill>
                  <a:prstDash val="solid"/>
                  <a:miter lim="400000"/>
                </a:ln>
              </a:rPr>
              <a:t> </a:t>
            </a:r>
            <a:r>
              <a:rPr dirty="0" err="1">
                <a:ln w="12700" cap="flat">
                  <a:solidFill>
                    <a:schemeClr val="bg1"/>
                  </a:solidFill>
                  <a:prstDash val="solid"/>
                  <a:miter lim="400000"/>
                </a:ln>
              </a:rPr>
              <a:t>пользу</a:t>
            </a:r>
            <a:r>
              <a:rPr dirty="0">
                <a:ln w="12700" cap="flat">
                  <a:solidFill>
                    <a:schemeClr val="bg1"/>
                  </a:solidFill>
                  <a:prstDash val="solid"/>
                  <a:miter lim="400000"/>
                </a:ln>
              </a:rPr>
              <a:t> из </a:t>
            </a:r>
            <a:r>
              <a:rPr dirty="0" err="1">
                <a:ln w="12700" cap="flat">
                  <a:solidFill>
                    <a:schemeClr val="bg1"/>
                  </a:solidFill>
                  <a:prstDash val="solid"/>
                  <a:miter lim="400000"/>
                </a:ln>
              </a:rPr>
              <a:t>набора</a:t>
            </a:r>
            <a:r>
              <a:rPr dirty="0">
                <a:ln w="12700" cap="flat">
                  <a:solidFill>
                    <a:schemeClr val="bg1"/>
                  </a:solidFill>
                  <a:prstDash val="solid"/>
                  <a:miter lim="400000"/>
                </a:ln>
              </a:rPr>
              <a:t> </a:t>
            </a:r>
            <a:r>
              <a:rPr dirty="0" err="1">
                <a:ln w="12700" cap="flat">
                  <a:solidFill>
                    <a:schemeClr val="bg1"/>
                  </a:solidFill>
                  <a:prstDash val="solid"/>
                  <a:miter lim="400000"/>
                </a:ln>
              </a:rPr>
              <a:t>данных</a:t>
            </a:r>
            <a:r>
              <a:rPr dirty="0">
                <a:ln w="12700" cap="flat">
                  <a:solidFill>
                    <a:schemeClr val="bg1"/>
                  </a:solidFill>
                  <a:prstDash val="solid"/>
                  <a:miter lim="400000"/>
                </a:ln>
              </a:rPr>
              <a:t>.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554565" y="5013325"/>
            <a:ext cx="9501692" cy="2671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274320" marR="0" indent="-274320" algn="l" defTabSz="1097280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36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ranklin Gothic Book"/>
              </a:defRPr>
            </a:lvl1pPr>
            <a:lvl2pPr marL="868680" marR="0" indent="-320040" algn="l" defTabSz="1097280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36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ranklin Gothic Book"/>
              </a:defRPr>
            </a:lvl2pPr>
            <a:lvl3pPr marL="1481327" marR="0" indent="-384047" algn="l" defTabSz="1097280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36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ranklin Gothic Book"/>
              </a:defRPr>
            </a:lvl3pPr>
            <a:lvl4pPr marL="2072640" marR="0" indent="-426720" algn="l" defTabSz="1097280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36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ranklin Gothic Book"/>
              </a:defRPr>
            </a:lvl4pPr>
            <a:lvl5pPr marL="2621280" marR="0" indent="-426720" algn="l" defTabSz="1097280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36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ranklin Gothic Book"/>
              </a:defRPr>
            </a:lvl5pPr>
            <a:lvl6pPr marL="3169920" marR="0" indent="-426720" algn="l" defTabSz="1097280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36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ranklin Gothic Book"/>
              </a:defRPr>
            </a:lvl6pPr>
            <a:lvl7pPr marL="3718560" marR="0" indent="-426720" algn="l" defTabSz="1097280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36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ranklin Gothic Book"/>
              </a:defRPr>
            </a:lvl7pPr>
            <a:lvl8pPr marL="4267200" marR="0" indent="-426720" algn="l" defTabSz="1097280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36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ranklin Gothic Book"/>
              </a:defRPr>
            </a:lvl8pPr>
            <a:lvl9pPr marL="4815840" marR="0" indent="-426720" algn="l" defTabSz="1097280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36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ranklin Gothic Book"/>
              </a:defRPr>
            </a:lvl9pPr>
          </a:lstStyle>
          <a:p>
            <a:pPr marL="0" indent="0" algn="just">
              <a:buSzTx/>
              <a:buFont typeface="Arial"/>
              <a:buNone/>
            </a:pPr>
            <a:endParaRPr lang="ru-RU" kern="0" dirty="0">
              <a:solidFill>
                <a:schemeClr val="bg1"/>
              </a:solidFill>
            </a:endParaRPr>
          </a:p>
          <a:p>
            <a:pPr marL="0" indent="0" algn="just">
              <a:buSzTx/>
              <a:buFont typeface="Arial"/>
              <a:buNone/>
            </a:pPr>
            <a:r>
              <a:rPr lang="ru-RU" kern="0" dirty="0">
                <a:solidFill>
                  <a:schemeClr val="bg1"/>
                </a:solidFill>
              </a:rPr>
              <a:t>Data Scientist выявляет закономерности и тренды в больших объемах информации, что позволяет предсказывать будущие события, оптимизировать процессы в предметной области.</a:t>
            </a:r>
          </a:p>
        </p:txBody>
      </p:sp>
    </p:spTree>
    <p:extLst>
      <p:ext uri="{BB962C8B-B14F-4D97-AF65-F5344CB8AC3E}">
        <p14:creationId xmlns:p14="http://schemas.microsoft.com/office/powerpoint/2010/main" val="248703684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A104CFA-CD18-9F5F-D8A5-51160E821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6291841" y="-392054"/>
            <a:ext cx="6556223" cy="9866898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EF91F057-8D92-0146-5C3E-AE693251CA30}"/>
              </a:ext>
            </a:extLst>
          </p:cNvPr>
          <p:cNvSpPr txBox="1"/>
          <p:nvPr/>
        </p:nvSpPr>
        <p:spPr bwMode="auto">
          <a:xfrm>
            <a:off x="671289" y="6256559"/>
            <a:ext cx="6485644" cy="1115021"/>
          </a:xfrm>
          <a:prstGeom prst="rect">
            <a:avLst/>
          </a:prstGeom>
          <a:ln w="12700">
            <a:miter lim="400000"/>
          </a:ln>
        </p:spPr>
        <p:txBody>
          <a:bodyPr lIns="54862" tIns="54862" rIns="54862" bIns="54862" anchor="ctr">
            <a:normAutofit/>
          </a:bodyPr>
          <a:lstStyle/>
          <a:p>
            <a:pPr defTabSz="1053386">
              <a:defRPr sz="69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</a:defRPr>
            </a:pPr>
            <a:endParaRPr lang="ru-RU" sz="1680" kern="0" dirty="0">
              <a:solidFill>
                <a:srgbClr val="FFFFFF"/>
              </a:solidFill>
              <a:latin typeface="Gilroy-ExtraBold"/>
              <a:ea typeface="Gilroy-ExtraBold"/>
              <a:cs typeface="Gilroy-ExtraBold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7E068D-4E36-CFCE-5CAE-B1EC3AFAF701}"/>
              </a:ext>
            </a:extLst>
          </p:cNvPr>
          <p:cNvSpPr txBox="1"/>
          <p:nvPr/>
        </p:nvSpPr>
        <p:spPr bwMode="auto">
          <a:xfrm>
            <a:off x="1583514" y="86648"/>
            <a:ext cx="11146838" cy="830997"/>
          </a:xfrm>
          <a:prstGeom prst="rect">
            <a:avLst/>
          </a:prstGeom>
          <a:solidFill>
            <a:schemeClr val="tx1">
              <a:lumMod val="65000"/>
              <a:lumOff val="35000"/>
              <a:alpha val="42000"/>
            </a:schemeClr>
          </a:solidFill>
          <a:ln w="12700" cap="flat">
            <a:noFill/>
            <a:miter lim="400000"/>
          </a:ln>
          <a:effectLst>
            <a:softEdge rad="177800"/>
          </a:effectLst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 algn="ctr"/>
            <a:r>
              <a:rPr lang="ru-RU" sz="4800" kern="0" dirty="0">
                <a:solidFill>
                  <a:srgbClr val="FFFFFF"/>
                </a:solidFill>
              </a:rPr>
              <a:t>Модель распространения эпидемии</a:t>
            </a:r>
            <a:endParaRPr lang="ru-RU" sz="2880" b="1" kern="0" dirty="0">
              <a:solidFill>
                <a:srgbClr val="FFFFFF"/>
              </a:solidFill>
              <a:latin typeface="Calibri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1120" y="5842992"/>
            <a:ext cx="96113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kern="0" dirty="0">
                <a:solidFill>
                  <a:srgbClr val="FFFFFF"/>
                </a:solidFill>
              </a:rPr>
              <a:t>S (</a:t>
            </a:r>
            <a:r>
              <a:rPr lang="ru-RU" kern="0" dirty="0" err="1">
                <a:solidFill>
                  <a:srgbClr val="FFFFFF"/>
                </a:solidFill>
              </a:rPr>
              <a:t>Susceptible</a:t>
            </a:r>
            <a:r>
              <a:rPr lang="ru-RU" kern="0" dirty="0">
                <a:solidFill>
                  <a:srgbClr val="FFFFFF"/>
                </a:solidFill>
              </a:rPr>
              <a:t>) - здоровые люди, восприимчивые к  заболеванию;</a:t>
            </a:r>
          </a:p>
          <a:p>
            <a:r>
              <a:rPr lang="ru-RU" kern="0" dirty="0">
                <a:solidFill>
                  <a:srgbClr val="FFFFFF"/>
                </a:solidFill>
              </a:rPr>
              <a:t>I (</a:t>
            </a:r>
            <a:r>
              <a:rPr lang="ru-RU" kern="0" dirty="0" err="1">
                <a:solidFill>
                  <a:srgbClr val="FFFFFF"/>
                </a:solidFill>
              </a:rPr>
              <a:t>Infected</a:t>
            </a:r>
            <a:r>
              <a:rPr lang="ru-RU" kern="0" dirty="0">
                <a:solidFill>
                  <a:srgbClr val="FFFFFF"/>
                </a:solidFill>
              </a:rPr>
              <a:t>) - инфекционные больные;</a:t>
            </a:r>
          </a:p>
          <a:p>
            <a:r>
              <a:rPr lang="ru-RU" kern="0" dirty="0">
                <a:solidFill>
                  <a:srgbClr val="FFFFFF"/>
                </a:solidFill>
              </a:rPr>
              <a:t>R (</a:t>
            </a:r>
            <a:r>
              <a:rPr lang="ru-RU" kern="0" dirty="0" err="1">
                <a:solidFill>
                  <a:srgbClr val="FFFFFF"/>
                </a:solidFill>
              </a:rPr>
              <a:t>Recovered</a:t>
            </a:r>
            <a:r>
              <a:rPr lang="ru-RU" kern="0" dirty="0">
                <a:solidFill>
                  <a:srgbClr val="FFFFFF"/>
                </a:solidFill>
              </a:rPr>
              <a:t>) - переболевшие заболеванием люди, более к нему не восприимчивые;</a:t>
            </a:r>
          </a:p>
          <a:p>
            <a:r>
              <a:rPr lang="ru-RU" kern="0" dirty="0">
                <a:solidFill>
                  <a:srgbClr val="FFFFFF"/>
                </a:solidFill>
              </a:rPr>
              <a:t>β (</a:t>
            </a:r>
            <a:r>
              <a:rPr lang="ru-RU" kern="0" dirty="0" err="1">
                <a:solidFill>
                  <a:srgbClr val="FFFFFF"/>
                </a:solidFill>
              </a:rPr>
              <a:t>get_sick</a:t>
            </a:r>
            <a:r>
              <a:rPr lang="ru-RU" kern="0" dirty="0">
                <a:solidFill>
                  <a:srgbClr val="FFFFFF"/>
                </a:solidFill>
              </a:rPr>
              <a:t>) - доля заразных больных в единицу времени среди инфицированных людей;</a:t>
            </a:r>
          </a:p>
          <a:p>
            <a:r>
              <a:rPr lang="ru-RU" kern="0" dirty="0">
                <a:solidFill>
                  <a:srgbClr val="FFFFFF"/>
                </a:solidFill>
              </a:rPr>
              <a:t>γ (</a:t>
            </a:r>
            <a:r>
              <a:rPr lang="ru-RU" kern="0" dirty="0" err="1">
                <a:solidFill>
                  <a:srgbClr val="FFFFFF"/>
                </a:solidFill>
              </a:rPr>
              <a:t>get_well</a:t>
            </a:r>
            <a:r>
              <a:rPr lang="ru-RU" kern="0" dirty="0">
                <a:solidFill>
                  <a:srgbClr val="FFFFFF"/>
                </a:solidFill>
              </a:rPr>
              <a:t>) - доля выздоровлений в единицу времени  среди восприимчивых людей;</a:t>
            </a:r>
          </a:p>
          <a:p>
            <a:r>
              <a:rPr lang="ru-RU" kern="0" dirty="0">
                <a:solidFill>
                  <a:srgbClr val="FFFFFF"/>
                </a:solidFill>
              </a:rPr>
              <a:t>N - общее число людей.</a:t>
            </a:r>
            <a:r>
              <a:rPr lang="en-US" kern="0" dirty="0">
                <a:solidFill>
                  <a:srgbClr val="FFFFFF"/>
                </a:solidFill>
              </a:rPr>
              <a:t> </a:t>
            </a:r>
            <a:endParaRPr lang="ru-RU" kern="0" dirty="0">
              <a:solidFill>
                <a:srgbClr val="FFFFFF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4" t="5020" r="3095" b="9338"/>
          <a:stretch/>
        </p:blipFill>
        <p:spPr bwMode="auto">
          <a:xfrm>
            <a:off x="8924856" y="2962766"/>
            <a:ext cx="2363393" cy="292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35413" y="3429365"/>
            <a:ext cx="5357395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60" kern="0" dirty="0">
                <a:solidFill>
                  <a:srgbClr val="FFFFFF"/>
                </a:solidFill>
              </a:rPr>
              <a:t> </a:t>
            </a:r>
            <a:r>
              <a:rPr lang="ru-RU" sz="2160" kern="0" dirty="0">
                <a:solidFill>
                  <a:srgbClr val="FFFFFF"/>
                </a:solidFill>
              </a:rPr>
              <a:t>S(t)+I(t)+R(t)=N(t).     </a:t>
            </a:r>
          </a:p>
          <a:p>
            <a:endParaRPr lang="ru-RU" sz="2160" kern="0" dirty="0">
              <a:solidFill>
                <a:srgbClr val="FFFFFF"/>
              </a:solidFill>
            </a:endParaRPr>
          </a:p>
          <a:p>
            <a:r>
              <a:rPr lang="en-US" sz="2160" kern="0" dirty="0">
                <a:solidFill>
                  <a:srgbClr val="FFFFFF"/>
                </a:solidFill>
              </a:rPr>
              <a:t> </a:t>
            </a:r>
            <a:r>
              <a:rPr lang="ru-RU" sz="2160" kern="0" dirty="0">
                <a:solidFill>
                  <a:srgbClr val="FFFFFF"/>
                </a:solidFill>
              </a:rPr>
              <a:t>S(0)+I(0)=N(0).          </a:t>
            </a:r>
          </a:p>
        </p:txBody>
      </p:sp>
      <p:sp>
        <p:nvSpPr>
          <p:cNvPr id="4" name="TextBox 3"/>
          <p:cNvSpPr txBox="1"/>
          <p:nvPr/>
        </p:nvSpPr>
        <p:spPr bwMode="auto">
          <a:xfrm>
            <a:off x="229613" y="917645"/>
            <a:ext cx="12308488" cy="208672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ru-RU" sz="2160" kern="0" dirty="0">
                <a:solidFill>
                  <a:srgbClr val="FFFFFF"/>
                </a:solidFill>
              </a:rPr>
              <a:t>Допущения модели: </a:t>
            </a:r>
          </a:p>
          <a:p>
            <a:pPr marL="342900" indent="-342900">
              <a:buFontTx/>
              <a:buChar char="-"/>
            </a:pPr>
            <a:r>
              <a:rPr lang="ru-RU" sz="2160" kern="0" dirty="0">
                <a:solidFill>
                  <a:srgbClr val="FFFFFF"/>
                </a:solidFill>
              </a:rPr>
              <a:t>Численность населения фиксирована; </a:t>
            </a:r>
          </a:p>
          <a:p>
            <a:pPr marL="342900" indent="-342900">
              <a:buFontTx/>
              <a:buChar char="-"/>
            </a:pPr>
            <a:r>
              <a:rPr lang="ru-RU" sz="2160" kern="0" dirty="0">
                <a:solidFill>
                  <a:srgbClr val="FFFFFF"/>
                </a:solidFill>
              </a:rPr>
              <a:t>Вся популяция делится на 3 группы: здоровые восприимчивые, инфекционные больные, переболевшие, имеющие иммунитет</a:t>
            </a:r>
          </a:p>
          <a:p>
            <a:pPr marL="342900" indent="-342900">
              <a:buFontTx/>
              <a:buChar char="-"/>
            </a:pPr>
            <a:r>
              <a:rPr lang="ru-RU" sz="2160" kern="0" dirty="0">
                <a:solidFill>
                  <a:srgbClr val="FFFFFF"/>
                </a:solidFill>
              </a:rPr>
              <a:t>Смертность и рождаемость не рассматривается, так как период выдающийся на заболевание, намного короче, чем продолжительность жизни человека</a:t>
            </a:r>
          </a:p>
        </p:txBody>
      </p:sp>
    </p:spTree>
    <p:extLst>
      <p:ext uri="{BB962C8B-B14F-4D97-AF65-F5344CB8AC3E}">
        <p14:creationId xmlns:p14="http://schemas.microsoft.com/office/powerpoint/2010/main" val="39898742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A104CFA-CD18-9F5F-D8A5-51160E821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884951" y="-1037383"/>
            <a:ext cx="6556223" cy="9866898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EF91F057-8D92-0146-5C3E-AE693251CA30}"/>
              </a:ext>
            </a:extLst>
          </p:cNvPr>
          <p:cNvSpPr txBox="1"/>
          <p:nvPr/>
        </p:nvSpPr>
        <p:spPr bwMode="auto">
          <a:xfrm>
            <a:off x="671289" y="6256559"/>
            <a:ext cx="6485644" cy="1115021"/>
          </a:xfrm>
          <a:prstGeom prst="rect">
            <a:avLst/>
          </a:prstGeom>
          <a:ln w="12700">
            <a:miter lim="400000"/>
          </a:ln>
        </p:spPr>
        <p:txBody>
          <a:bodyPr lIns="54862" tIns="54862" rIns="54862" bIns="54862" anchor="ctr">
            <a:normAutofit/>
          </a:bodyPr>
          <a:lstStyle/>
          <a:p>
            <a:pPr defTabSz="1053386">
              <a:defRPr sz="69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</a:defRPr>
            </a:pPr>
            <a:endParaRPr lang="ru-RU" sz="1680" kern="0" dirty="0">
              <a:solidFill>
                <a:srgbClr val="FFFFFF"/>
              </a:solidFill>
              <a:latin typeface="Gilroy-ExtraBold"/>
              <a:ea typeface="Gilroy-ExtraBold"/>
              <a:cs typeface="Gilroy-ExtraBold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7E068D-4E36-CFCE-5CAE-B1EC3AFAF701}"/>
              </a:ext>
            </a:extLst>
          </p:cNvPr>
          <p:cNvSpPr txBox="1"/>
          <p:nvPr/>
        </p:nvSpPr>
        <p:spPr bwMode="auto">
          <a:xfrm>
            <a:off x="1096272" y="63957"/>
            <a:ext cx="12613238" cy="535531"/>
          </a:xfrm>
          <a:prstGeom prst="rect">
            <a:avLst/>
          </a:prstGeom>
          <a:solidFill>
            <a:schemeClr val="tx1">
              <a:lumMod val="65000"/>
              <a:lumOff val="35000"/>
              <a:alpha val="42000"/>
            </a:schemeClr>
          </a:solidFill>
          <a:ln w="12700" cap="flat">
            <a:noFill/>
            <a:miter lim="400000"/>
          </a:ln>
          <a:effectLst>
            <a:softEdge rad="177800"/>
          </a:effectLst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 algn="ctr"/>
            <a:r>
              <a:rPr lang="ru-RU" sz="2880" b="1" kern="0" dirty="0">
                <a:solidFill>
                  <a:srgbClr val="FFFFFF"/>
                </a:solidFill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Результаты моделирования распространения эпидемии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154" y="617954"/>
            <a:ext cx="11142566" cy="7655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51145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A104CFA-CD18-9F5F-D8A5-51160E8215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3878821" y="-478463"/>
            <a:ext cx="6556223" cy="9866898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EF91F057-8D92-0146-5C3E-AE693251CA30}"/>
              </a:ext>
            </a:extLst>
          </p:cNvPr>
          <p:cNvSpPr txBox="1"/>
          <p:nvPr/>
        </p:nvSpPr>
        <p:spPr bwMode="auto">
          <a:xfrm>
            <a:off x="671289" y="6256559"/>
            <a:ext cx="6485644" cy="1115021"/>
          </a:xfrm>
          <a:prstGeom prst="rect">
            <a:avLst/>
          </a:prstGeom>
          <a:ln w="12700">
            <a:miter lim="400000"/>
          </a:ln>
        </p:spPr>
        <p:txBody>
          <a:bodyPr lIns="54862" tIns="54862" rIns="54862" bIns="54862" anchor="ctr">
            <a:normAutofit/>
          </a:bodyPr>
          <a:lstStyle/>
          <a:p>
            <a:pPr defTabSz="1053386">
              <a:defRPr sz="69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</a:defRPr>
            </a:pPr>
            <a:endParaRPr lang="ru-RU" sz="1680" kern="0" dirty="0">
              <a:solidFill>
                <a:srgbClr val="FFFFFF"/>
              </a:solidFill>
              <a:latin typeface="Gilroy-ExtraBold"/>
              <a:ea typeface="Gilroy-ExtraBold"/>
              <a:cs typeface="Gilroy-ExtraBol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7D781F-CD40-2128-E634-C93481DD74BD}"/>
              </a:ext>
            </a:extLst>
          </p:cNvPr>
          <p:cNvSpPr txBox="1"/>
          <p:nvPr/>
        </p:nvSpPr>
        <p:spPr bwMode="auto">
          <a:xfrm>
            <a:off x="1096272" y="63957"/>
            <a:ext cx="13131696" cy="584775"/>
          </a:xfrm>
          <a:prstGeom prst="rect">
            <a:avLst/>
          </a:prstGeom>
          <a:solidFill>
            <a:schemeClr val="tx1">
              <a:lumMod val="65000"/>
              <a:lumOff val="35000"/>
              <a:alpha val="42000"/>
            </a:schemeClr>
          </a:solidFill>
          <a:ln w="12700" cap="flat">
            <a:noFill/>
            <a:miter lim="400000"/>
          </a:ln>
          <a:effectLst>
            <a:softEdge rad="177800"/>
          </a:effectLst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 algn="ctr"/>
            <a:r>
              <a:rPr lang="ru-RU" sz="3200" b="1" kern="0" dirty="0">
                <a:solidFill>
                  <a:schemeClr val="bg1"/>
                </a:solidFill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Дискретно-событийное моделирование. Модель отделения банка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890" y="1004054"/>
            <a:ext cx="12692584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1480" indent="-411480">
              <a:buFontTx/>
              <a:buAutoNum type="arabicPeriod"/>
            </a:pPr>
            <a:r>
              <a:rPr lang="ru-RU" sz="2400" kern="0" dirty="0">
                <a:solidFill>
                  <a:srgbClr val="FFFFFF"/>
                </a:solidFill>
              </a:rPr>
              <a:t>В банковском отделении находятся банкомат и стойки банковских кассиров, что позволяет быстро и эффективно обслуживать посетителей банка. </a:t>
            </a:r>
          </a:p>
          <a:p>
            <a:pPr marL="411480" indent="-411480">
              <a:buFontTx/>
              <a:buAutoNum type="arabicPeriod"/>
            </a:pPr>
            <a:r>
              <a:rPr lang="ru-RU" sz="2400" kern="0" dirty="0">
                <a:solidFill>
                  <a:srgbClr val="FFFFFF"/>
                </a:solidFill>
              </a:rPr>
              <a:t>Операции с наличностью клиенты банка производят с помощью банкомата, а более сложные операции, такие как оплата счетов, открытие вкладов — с помощью клерков.</a:t>
            </a:r>
          </a:p>
          <a:p>
            <a:pPr marL="411480" indent="-411480">
              <a:buFontTx/>
              <a:buAutoNum type="arabicPeriod"/>
            </a:pPr>
            <a:r>
              <a:rPr lang="ru-RU" sz="2400" kern="0" dirty="0">
                <a:solidFill>
                  <a:srgbClr val="FFFFFF"/>
                </a:solidFill>
              </a:rPr>
              <a:t>Клиенты приходят в отделение через случайные промежутки времени. Половина клиентов использует банкомат. </a:t>
            </a:r>
            <a:endParaRPr lang="en-US" sz="2400" kern="0" dirty="0">
              <a:solidFill>
                <a:srgbClr val="FFFFFF"/>
              </a:solidFill>
            </a:endParaRPr>
          </a:p>
          <a:p>
            <a:pPr marL="411480" indent="-411480">
              <a:buFontTx/>
              <a:buAutoNum type="arabicPeriod"/>
            </a:pPr>
            <a:r>
              <a:rPr lang="ru-RU" sz="2400" kern="0" dirty="0">
                <a:solidFill>
                  <a:srgbClr val="FFFFFF"/>
                </a:solidFill>
              </a:rPr>
              <a:t>Время обслуживания в банкомате случайная величина с известным законом распределения.</a:t>
            </a:r>
          </a:p>
          <a:p>
            <a:pPr marL="411480" indent="-411480">
              <a:buFontTx/>
              <a:buAutoNum type="arabicPeriod"/>
            </a:pPr>
            <a:r>
              <a:rPr lang="ru-RU" sz="2400" kern="0" dirty="0">
                <a:solidFill>
                  <a:srgbClr val="FFFFFF"/>
                </a:solidFill>
              </a:rPr>
              <a:t> Время обслуживания у клерков случайная величина с известным законом распределения.</a:t>
            </a:r>
          </a:p>
          <a:p>
            <a:pPr marL="411480" indent="-411480">
              <a:buFontTx/>
              <a:buAutoNum type="arabicPeriod"/>
            </a:pPr>
            <a:endParaRPr lang="ru-RU" sz="2160" kern="0" dirty="0">
              <a:solidFill>
                <a:srgbClr val="FFFFFF"/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5"/>
          <a:stretch>
            <a:fillRect/>
          </a:stretch>
        </p:blipFill>
        <p:spPr>
          <a:xfrm>
            <a:off x="5154960" y="5324534"/>
            <a:ext cx="8900189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47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A104CFA-CD18-9F5F-D8A5-51160E821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667229" y="-818649"/>
            <a:ext cx="6556223" cy="9866898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EF91F057-8D92-0146-5C3E-AE693251CA30}"/>
              </a:ext>
            </a:extLst>
          </p:cNvPr>
          <p:cNvSpPr txBox="1"/>
          <p:nvPr/>
        </p:nvSpPr>
        <p:spPr bwMode="auto">
          <a:xfrm>
            <a:off x="671289" y="6256559"/>
            <a:ext cx="6485644" cy="1115021"/>
          </a:xfrm>
          <a:prstGeom prst="rect">
            <a:avLst/>
          </a:prstGeom>
          <a:ln w="12700">
            <a:miter lim="400000"/>
          </a:ln>
        </p:spPr>
        <p:txBody>
          <a:bodyPr lIns="54862" tIns="54862" rIns="54862" bIns="54862" anchor="ctr">
            <a:normAutofit/>
          </a:bodyPr>
          <a:lstStyle/>
          <a:p>
            <a:pPr defTabSz="1053386">
              <a:defRPr sz="69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</a:defRPr>
            </a:pPr>
            <a:endParaRPr lang="ru-RU" sz="1680" kern="0" dirty="0">
              <a:solidFill>
                <a:srgbClr val="FFFFFF"/>
              </a:solidFill>
              <a:latin typeface="Gilroy-ExtraBold"/>
              <a:ea typeface="Gilroy-ExtraBold"/>
              <a:cs typeface="Gilroy-ExtraBol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7D781F-CD40-2128-E634-C93481DD74BD}"/>
              </a:ext>
            </a:extLst>
          </p:cNvPr>
          <p:cNvSpPr txBox="1"/>
          <p:nvPr/>
        </p:nvSpPr>
        <p:spPr bwMode="auto">
          <a:xfrm>
            <a:off x="1096272" y="63957"/>
            <a:ext cx="13131696" cy="830997"/>
          </a:xfrm>
          <a:prstGeom prst="rect">
            <a:avLst/>
          </a:prstGeom>
          <a:solidFill>
            <a:schemeClr val="tx1">
              <a:lumMod val="65000"/>
              <a:lumOff val="35000"/>
              <a:alpha val="42000"/>
            </a:schemeClr>
          </a:solidFill>
          <a:ln w="12700" cap="flat">
            <a:noFill/>
            <a:miter lim="400000"/>
          </a:ln>
          <a:effectLst>
            <a:softEdge rad="177800"/>
          </a:effectLst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 algn="ctr"/>
            <a:r>
              <a:rPr lang="ru-RU" sz="4800" b="1" kern="0" dirty="0">
                <a:solidFill>
                  <a:srgbClr val="FFFFFF"/>
                </a:solidFill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Результаты моделирования</a:t>
            </a:r>
          </a:p>
        </p:txBody>
      </p:sp>
      <p:pic>
        <p:nvPicPr>
          <p:cNvPr id="3" name="Picture 2" descr="C:\Program Files\AnyLogic 8.8 Personal Learning Edition\plugins\com.anylogic.ui_8.8.4.202307181708\resources\help\ru\tutorials\bank-office\images\run_4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22" y="1114198"/>
            <a:ext cx="11109960" cy="627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Program Files\AnyLogic 8.8 Personal Learning Edition\plugins\com.anylogic.ui_8.8.4.202307181708\resources\help\ru\tutorials\bank-office\images\phase3_2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972" y="2755695"/>
            <a:ext cx="7395210" cy="513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43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A104CFA-CD18-9F5F-D8A5-51160E821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667229" y="-818649"/>
            <a:ext cx="6556223" cy="9866898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EF91F057-8D92-0146-5C3E-AE693251CA30}"/>
              </a:ext>
            </a:extLst>
          </p:cNvPr>
          <p:cNvSpPr txBox="1"/>
          <p:nvPr/>
        </p:nvSpPr>
        <p:spPr bwMode="auto">
          <a:xfrm>
            <a:off x="671289" y="6256559"/>
            <a:ext cx="6485644" cy="1115021"/>
          </a:xfrm>
          <a:prstGeom prst="rect">
            <a:avLst/>
          </a:prstGeom>
          <a:ln w="12700">
            <a:miter lim="400000"/>
          </a:ln>
        </p:spPr>
        <p:txBody>
          <a:bodyPr lIns="54862" tIns="54862" rIns="54862" bIns="54862" anchor="ctr">
            <a:normAutofit/>
          </a:bodyPr>
          <a:lstStyle/>
          <a:p>
            <a:pPr defTabSz="1053386">
              <a:defRPr sz="69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</a:defRPr>
            </a:pPr>
            <a:endParaRPr lang="ru-RU" sz="1680" kern="0" dirty="0">
              <a:solidFill>
                <a:srgbClr val="FFFFFF"/>
              </a:solidFill>
              <a:latin typeface="Gilroy-ExtraBold"/>
              <a:ea typeface="Gilroy-ExtraBold"/>
              <a:cs typeface="Gilroy-ExtraBol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7D781F-CD40-2128-E634-C93481DD74BD}"/>
              </a:ext>
            </a:extLst>
          </p:cNvPr>
          <p:cNvSpPr txBox="1"/>
          <p:nvPr/>
        </p:nvSpPr>
        <p:spPr bwMode="auto">
          <a:xfrm>
            <a:off x="143203" y="63956"/>
            <a:ext cx="14343994" cy="1569660"/>
          </a:xfrm>
          <a:prstGeom prst="rect">
            <a:avLst/>
          </a:prstGeom>
          <a:solidFill>
            <a:schemeClr val="tx1">
              <a:lumMod val="65000"/>
              <a:lumOff val="35000"/>
              <a:alpha val="42000"/>
            </a:schemeClr>
          </a:solidFill>
          <a:ln w="12700" cap="flat">
            <a:noFill/>
            <a:miter lim="400000"/>
          </a:ln>
          <a:effectLst>
            <a:softEdge rad="177800"/>
          </a:effectLst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 algn="ctr"/>
            <a:r>
              <a:rPr lang="ru-RU" sz="4800" b="1" kern="0" dirty="0">
                <a:solidFill>
                  <a:srgbClr val="FFFFFF"/>
                </a:solidFill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Имитационное моделирование производственных процессов</a:t>
            </a:r>
            <a:endParaRPr lang="ru-RU" sz="2880" b="1" kern="0" dirty="0">
              <a:solidFill>
                <a:srgbClr val="FFFFFF"/>
              </a:solidFill>
              <a:latin typeface="Calibri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3203" y="1534618"/>
            <a:ext cx="13652717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1480" indent="-411480">
              <a:buFontTx/>
              <a:buAutoNum type="arabicPeriod"/>
            </a:pPr>
            <a:r>
              <a:rPr lang="ru-RU" sz="2160" kern="0" dirty="0">
                <a:solidFill>
                  <a:srgbClr val="FFFFFF"/>
                </a:solidFill>
              </a:rPr>
              <a:t>Процесс изготовления стеклопакетов начинается с поступления агента - заявки клиента на изготовление стеклопакетов (однокамерные или двухкамерные), считываемых из базы данных по поступившим заявкам предприятия. Принятая заявка после некоторого времени ожидания поступает в производство согласно количеству стеклопакетов, указанных в заявке. </a:t>
            </a:r>
          </a:p>
          <a:p>
            <a:pPr marL="411480" indent="-411480">
              <a:buFontTx/>
              <a:buAutoNum type="arabicPeriod"/>
            </a:pPr>
            <a:r>
              <a:rPr lang="ru-RU" sz="2160" kern="0" dirty="0">
                <a:solidFill>
                  <a:srgbClr val="FFFFFF"/>
                </a:solidFill>
              </a:rPr>
              <a:t>Изготовление стеклопакетов происходит в несколько этапов. Время выполнения каждого этапа, рассчитанное с использованием методов фотографии рабочего времени и хронометража, а также используемое оборудование известно. </a:t>
            </a:r>
          </a:p>
          <a:p>
            <a:pPr marL="411480" indent="-411480">
              <a:buFontTx/>
              <a:buAutoNum type="arabicPeriod"/>
            </a:pPr>
            <a:r>
              <a:rPr lang="ru-RU" sz="2160" kern="0" dirty="0">
                <a:solidFill>
                  <a:srgbClr val="FFFFFF"/>
                </a:solidFill>
              </a:rPr>
              <a:t>Произведенная продукция проходит контроль качества. Доля брака готовой продукции задавалась вероятностью (по умолчанию 0,05). Стеклопакеты, не прошедшие проверку, передаются на производство повторно. Завершающим этапом является проверка соответствия изготовления в сроки, указанные клиентом в заявке. Если срок изготовления превышен назначается штраф, а клиент получит скидку. </a:t>
            </a:r>
          </a:p>
          <a:p>
            <a:pPr marL="411480" indent="-411480">
              <a:buFontTx/>
              <a:buAutoNum type="arabicPeriod"/>
            </a:pPr>
            <a:r>
              <a:rPr lang="ru-RU" sz="2160" kern="0" dirty="0">
                <a:solidFill>
                  <a:srgbClr val="FFFFFF"/>
                </a:solidFill>
              </a:rPr>
              <a:t>Технологические процессы подготовки стекла и рамы идут параллельно, а собранный уже стеклопакет проходит несколько фаз (</a:t>
            </a:r>
            <a:r>
              <a:rPr lang="ru-RU" sz="2160" kern="0" dirty="0" err="1">
                <a:solidFill>
                  <a:srgbClr val="FFFFFF"/>
                </a:solidFill>
              </a:rPr>
              <a:t>опрессовка</a:t>
            </a:r>
            <a:r>
              <a:rPr lang="ru-RU" sz="2160" kern="0" dirty="0">
                <a:solidFill>
                  <a:srgbClr val="FFFFFF"/>
                </a:solidFill>
              </a:rPr>
              <a:t>, герметизация, упаковка). </a:t>
            </a:r>
          </a:p>
        </p:txBody>
      </p:sp>
    </p:spTree>
    <p:extLst>
      <p:ext uri="{BB962C8B-B14F-4D97-AF65-F5344CB8AC3E}">
        <p14:creationId xmlns:p14="http://schemas.microsoft.com/office/powerpoint/2010/main" val="9939123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A104CFA-CD18-9F5F-D8A5-51160E821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667229" y="-818649"/>
            <a:ext cx="6556223" cy="9866898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EF91F057-8D92-0146-5C3E-AE693251CA30}"/>
              </a:ext>
            </a:extLst>
          </p:cNvPr>
          <p:cNvSpPr txBox="1"/>
          <p:nvPr/>
        </p:nvSpPr>
        <p:spPr bwMode="auto">
          <a:xfrm>
            <a:off x="671289" y="6256559"/>
            <a:ext cx="6485644" cy="1115021"/>
          </a:xfrm>
          <a:prstGeom prst="rect">
            <a:avLst/>
          </a:prstGeom>
          <a:ln w="12700">
            <a:miter lim="400000"/>
          </a:ln>
        </p:spPr>
        <p:txBody>
          <a:bodyPr lIns="54862" tIns="54862" rIns="54862" bIns="54862" anchor="ctr">
            <a:normAutofit/>
          </a:bodyPr>
          <a:lstStyle/>
          <a:p>
            <a:pPr defTabSz="1053386">
              <a:defRPr sz="69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</a:defRPr>
            </a:pPr>
            <a:endParaRPr lang="ru-RU" sz="1680" kern="0" dirty="0">
              <a:solidFill>
                <a:srgbClr val="FFFFFF"/>
              </a:solidFill>
              <a:latin typeface="Gilroy-ExtraBold"/>
              <a:ea typeface="Gilroy-ExtraBold"/>
              <a:cs typeface="Gilroy-ExtraBol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7D781F-CD40-2128-E634-C93481DD74BD}"/>
              </a:ext>
            </a:extLst>
          </p:cNvPr>
          <p:cNvSpPr txBox="1"/>
          <p:nvPr/>
        </p:nvSpPr>
        <p:spPr bwMode="auto">
          <a:xfrm>
            <a:off x="-41879" y="-152024"/>
            <a:ext cx="14343994" cy="683264"/>
          </a:xfrm>
          <a:prstGeom prst="rect">
            <a:avLst/>
          </a:prstGeom>
          <a:solidFill>
            <a:schemeClr val="tx1">
              <a:lumMod val="65000"/>
              <a:lumOff val="35000"/>
              <a:alpha val="42000"/>
            </a:schemeClr>
          </a:solidFill>
          <a:ln w="12700" cap="flat">
            <a:noFill/>
            <a:miter lim="400000"/>
          </a:ln>
          <a:effectLst>
            <a:softEdge rad="177800"/>
          </a:effectLst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 algn="ctr"/>
            <a:r>
              <a:rPr lang="ru-RU" sz="3840" b="1" kern="0" dirty="0">
                <a:solidFill>
                  <a:srgbClr val="FFFFFF"/>
                </a:solidFill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Имитационное моделирование производственных процессов</a:t>
            </a:r>
            <a:endParaRPr lang="ru-RU" sz="2160" b="1" kern="0" dirty="0">
              <a:solidFill>
                <a:srgbClr val="FFFFFF"/>
              </a:solidFill>
              <a:latin typeface="Calibri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4"/>
          <a:stretch>
            <a:fillRect/>
          </a:stretch>
        </p:blipFill>
        <p:spPr>
          <a:xfrm>
            <a:off x="116777" y="485597"/>
            <a:ext cx="9657124" cy="1549166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5"/>
          <a:stretch>
            <a:fillRect/>
          </a:stretch>
        </p:blipFill>
        <p:spPr>
          <a:xfrm>
            <a:off x="402431" y="2213789"/>
            <a:ext cx="5863590" cy="5303520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8"/>
          <a:stretch/>
        </p:blipFill>
        <p:spPr bwMode="auto">
          <a:xfrm>
            <a:off x="6623922" y="2446080"/>
            <a:ext cx="7678192" cy="48389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16301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A104CFA-CD18-9F5F-D8A5-51160E821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667229" y="-818649"/>
            <a:ext cx="6556223" cy="9866898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EF91F057-8D92-0146-5C3E-AE693251CA30}"/>
              </a:ext>
            </a:extLst>
          </p:cNvPr>
          <p:cNvSpPr txBox="1"/>
          <p:nvPr/>
        </p:nvSpPr>
        <p:spPr bwMode="auto">
          <a:xfrm>
            <a:off x="671289" y="6256559"/>
            <a:ext cx="6485644" cy="1115021"/>
          </a:xfrm>
          <a:prstGeom prst="rect">
            <a:avLst/>
          </a:prstGeom>
          <a:ln w="12700">
            <a:miter lim="400000"/>
          </a:ln>
        </p:spPr>
        <p:txBody>
          <a:bodyPr lIns="54862" tIns="54862" rIns="54862" bIns="54862" anchor="ctr">
            <a:normAutofit/>
          </a:bodyPr>
          <a:lstStyle/>
          <a:p>
            <a:pPr defTabSz="1053386">
              <a:defRPr sz="69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</a:defRPr>
            </a:pPr>
            <a:endParaRPr lang="ru-RU" sz="1680" kern="0" dirty="0">
              <a:solidFill>
                <a:srgbClr val="FFFFFF"/>
              </a:solidFill>
              <a:latin typeface="Gilroy-ExtraBold"/>
              <a:ea typeface="Gilroy-ExtraBold"/>
              <a:cs typeface="Gilroy-ExtraBol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7D781F-CD40-2128-E634-C93481DD74BD}"/>
              </a:ext>
            </a:extLst>
          </p:cNvPr>
          <p:cNvSpPr txBox="1"/>
          <p:nvPr/>
        </p:nvSpPr>
        <p:spPr bwMode="auto">
          <a:xfrm>
            <a:off x="-41879" y="-152025"/>
            <a:ext cx="14343994" cy="683264"/>
          </a:xfrm>
          <a:prstGeom prst="rect">
            <a:avLst/>
          </a:prstGeom>
          <a:solidFill>
            <a:schemeClr val="tx1">
              <a:lumMod val="65000"/>
              <a:lumOff val="35000"/>
              <a:alpha val="42000"/>
            </a:schemeClr>
          </a:solidFill>
          <a:ln w="12700" cap="flat">
            <a:noFill/>
            <a:miter lim="400000"/>
          </a:ln>
          <a:effectLst>
            <a:softEdge rad="177800"/>
          </a:effectLst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 algn="ctr"/>
            <a:r>
              <a:rPr lang="ru-RU" sz="3840" b="1" kern="0" dirty="0">
                <a:solidFill>
                  <a:srgbClr val="FFFFFF"/>
                </a:solidFill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Цифровые двойники</a:t>
            </a:r>
            <a:endParaRPr lang="ru-RU" sz="2160" b="1" kern="0" dirty="0">
              <a:solidFill>
                <a:srgbClr val="FFFFFF"/>
              </a:solidFill>
              <a:latin typeface="Calibri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6686" y="549705"/>
            <a:ext cx="13726864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kern="0" dirty="0">
                <a:solidFill>
                  <a:srgbClr val="FFFFFF"/>
                </a:solidFill>
              </a:rPr>
              <a:t>Цифровой двойник - это особый тип имитационной модели, представляющий конкретный пример чего-либо в настоящем, такого как оборудование или бизнес-процесс. Это достигается путем объединения текущих данных субъекта с его имитационной моделью. Результаты повышают понимание бизнеса и производительность в производстве, транспорте, цепочке поставок, здравоохранении и многом другом по вертикали и в разных отраслях.</a:t>
            </a:r>
          </a:p>
          <a:p>
            <a:endParaRPr lang="ru-RU" sz="2160" kern="0" dirty="0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562" y="2441585"/>
            <a:ext cx="7445821" cy="5423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6510" y="2991476"/>
            <a:ext cx="567613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kern="0" dirty="0">
                <a:solidFill>
                  <a:srgbClr val="FFFFFF"/>
                </a:solidFill>
              </a:rPr>
              <a:t>Модели могут использовать внешние источники данных. </a:t>
            </a:r>
          </a:p>
          <a:p>
            <a:r>
              <a:rPr lang="ru-RU" sz="2400" kern="0" dirty="0">
                <a:solidFill>
                  <a:srgbClr val="FFFFFF"/>
                </a:solidFill>
              </a:rPr>
              <a:t>Ускорить разработку цифровых двойников можно с помощью готовых элементов отраслевых библиотек.</a:t>
            </a:r>
          </a:p>
          <a:p>
            <a:r>
              <a:rPr lang="ru-RU" sz="2400" kern="0" dirty="0">
                <a:solidFill>
                  <a:srgbClr val="FFFFFF"/>
                </a:solidFill>
              </a:rPr>
              <a:t>3D-анимация позволяет визуализировать цифрового двойника на любом уровне детальности.</a:t>
            </a:r>
          </a:p>
          <a:p>
            <a:r>
              <a:rPr lang="ru-RU" sz="2400" kern="0" dirty="0">
                <a:solidFill>
                  <a:srgbClr val="FFFFFF"/>
                </a:solidFill>
              </a:rPr>
              <a:t>Тестировать и анализировать работу цифровых двойников можно, используя набор готовых экспериментов.</a:t>
            </a:r>
          </a:p>
        </p:txBody>
      </p:sp>
    </p:spTree>
    <p:extLst>
      <p:ext uri="{BB962C8B-B14F-4D97-AF65-F5344CB8AC3E}">
        <p14:creationId xmlns:p14="http://schemas.microsoft.com/office/powerpoint/2010/main" val="31718402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792625" y="482600"/>
            <a:ext cx="490027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6000" b="1" kern="0" spc="-134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Ваше Будущее</a:t>
            </a:r>
            <a:endParaRPr lang="en-US" sz="6000" b="1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797" y="1446403"/>
            <a:ext cx="1134070" cy="181451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600854" y="199932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4000" b="1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797" y="3260916"/>
            <a:ext cx="1134070" cy="181451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724288" y="3760470"/>
            <a:ext cx="597977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ru-RU" sz="2400" b="1" dirty="0">
                <a:solidFill>
                  <a:schemeClr val="bg1"/>
                </a:solidFill>
                <a:latin typeface="Inter Bold"/>
                <a:ea typeface="Inter Bold"/>
              </a:rPr>
              <a:t>Поступить в ОГУ </a:t>
            </a:r>
          </a:p>
          <a:p>
            <a:pPr marL="0" indent="0">
              <a:lnSpc>
                <a:spcPts val="2750"/>
              </a:lnSpc>
              <a:buNone/>
            </a:pPr>
            <a:r>
              <a:rPr lang="ru-RU" sz="2400" b="1" dirty="0">
                <a:solidFill>
                  <a:schemeClr val="bg1"/>
                </a:solidFill>
                <a:latin typeface="Inter Bold"/>
                <a:ea typeface="Inter Bold"/>
              </a:rPr>
              <a:t>на «Прикладную математику»</a:t>
            </a:r>
            <a:endParaRPr lang="en-US" sz="2400" b="1" dirty="0">
              <a:solidFill>
                <a:schemeClr val="bg1"/>
              </a:solidFill>
              <a:latin typeface="Inter Bold"/>
              <a:ea typeface="Inter Bold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398" y="482600"/>
            <a:ext cx="6858001" cy="7747000"/>
          </a:xfrm>
          <a:prstGeom prst="rect">
            <a:avLst/>
          </a:prstGeom>
        </p:spPr>
      </p:pic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839" y="5075429"/>
            <a:ext cx="1134070" cy="181451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16810" y="5600568"/>
            <a:ext cx="422787" cy="678425"/>
          </a:xfrm>
          <a:prstGeom prst="rect">
            <a:avLst/>
          </a:prstGeom>
          <a:solidFill>
            <a:srgbClr val="110080"/>
          </a:solidFill>
          <a:ln>
            <a:solidFill>
              <a:srgbClr val="11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34528" y="5600568"/>
            <a:ext cx="432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3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17896" y="5567186"/>
            <a:ext cx="3854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a typeface="Inter Bold"/>
              </a:rPr>
              <a:t>Устроиться на работу и зарабатывать миллионы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3C98B12-ADA3-4B1C-8B1C-83394F0912D3}"/>
              </a:ext>
            </a:extLst>
          </p:cNvPr>
          <p:cNvSpPr/>
          <p:nvPr/>
        </p:nvSpPr>
        <p:spPr>
          <a:xfrm>
            <a:off x="1724288" y="2127956"/>
            <a:ext cx="1589607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50"/>
              </a:lnSpc>
            </a:pPr>
            <a:r>
              <a:rPr lang="ru-RU" sz="2400" b="1" dirty="0">
                <a:solidFill>
                  <a:schemeClr val="bg1"/>
                </a:solidFill>
                <a:ea typeface="Inter Bold"/>
              </a:rPr>
              <a:t>Сдача ЕГЭ</a:t>
            </a:r>
            <a:endParaRPr lang="en-US" sz="2400" b="1" dirty="0">
              <a:solidFill>
                <a:schemeClr val="bg1"/>
              </a:solidFill>
              <a:ea typeface="Inter Bol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00050" y="1028066"/>
            <a:ext cx="10623550" cy="6035674"/>
          </a:xfrm>
          <a:prstGeom prst="rect">
            <a:avLst/>
          </a:prstGeom>
        </p:spPr>
        <p:txBody>
          <a:bodyPr anchor="b">
            <a:normAutofit fontScale="7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altLang="ru-RU" sz="408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Кафедра математических методов и моделей в экономике</a:t>
            </a:r>
          </a:p>
          <a:p>
            <a:pPr algn="ctr">
              <a:defRPr/>
            </a:pPr>
            <a:endParaRPr lang="ru-RU" altLang="ru-RU" sz="324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sz="408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Направление подготовки</a:t>
            </a:r>
            <a:r>
              <a:rPr lang="ru-RU" altLang="ru-RU" sz="408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ru-RU" sz="408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altLang="ru-RU" sz="408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sz="408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01.03.04 Прикладная математика</a:t>
            </a:r>
            <a:r>
              <a:rPr lang="ru-RU" altLang="ru-RU" sz="408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altLang="ru-RU" sz="408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Профиль</a:t>
            </a:r>
            <a:r>
              <a:rPr lang="ru-RU" altLang="ru-RU" sz="408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Математическое и компьютерное моделирование </a:t>
            </a:r>
          </a:p>
          <a:p>
            <a:pPr>
              <a:lnSpc>
                <a:spcPct val="90000"/>
              </a:lnSpc>
            </a:pPr>
            <a:endParaRPr lang="ru-RU" altLang="ru-RU" sz="4400" dirty="0"/>
          </a:p>
          <a:p>
            <a:pPr>
              <a:lnSpc>
                <a:spcPct val="90000"/>
              </a:lnSpc>
            </a:pPr>
            <a:r>
              <a:rPr lang="ru-RU" altLang="ru-RU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- </a:t>
            </a:r>
            <a:r>
              <a:rPr lang="ru-RU" altLang="ru-RU" sz="3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Бакалавр прикладной математики</a:t>
            </a:r>
          </a:p>
          <a:p>
            <a:pPr>
              <a:lnSpc>
                <a:spcPct val="90000"/>
              </a:lnSpc>
            </a:pPr>
            <a:r>
              <a:rPr lang="ru-RU" altLang="ru-RU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 </a:t>
            </a:r>
            <a:r>
              <a:rPr lang="ru-RU" altLang="ru-RU" sz="3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года</a:t>
            </a:r>
          </a:p>
          <a:p>
            <a:pPr>
              <a:lnSpc>
                <a:spcPct val="90000"/>
              </a:lnSpc>
            </a:pPr>
            <a:r>
              <a:rPr lang="ru-RU" altLang="ru-RU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обучения </a:t>
            </a:r>
            <a:r>
              <a:rPr lang="ru-RU" altLang="ru-RU" sz="3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очная (бюджетная, коммерческая основа)</a:t>
            </a:r>
          </a:p>
          <a:p>
            <a:pPr>
              <a:lnSpc>
                <a:spcPct val="90000"/>
              </a:lnSpc>
            </a:pPr>
            <a:r>
              <a:rPr lang="ru-RU" altLang="ru-RU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Вступительные испытания: ЕГЭ по </a:t>
            </a:r>
            <a:r>
              <a:rPr lang="ru-RU" altLang="ru-RU" sz="3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математике, русскому языку, физике/информатике (ИКТ)</a:t>
            </a:r>
          </a:p>
          <a:p>
            <a:pPr>
              <a:lnSpc>
                <a:spcPct val="90000"/>
              </a:lnSpc>
            </a:pPr>
            <a:r>
              <a:rPr lang="ru-RU" altLang="ru-RU" sz="3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бюджетных мест в 2025 году</a:t>
            </a:r>
          </a:p>
          <a:p>
            <a:pPr algn="ctr">
              <a:defRPr/>
            </a:pPr>
            <a:endParaRPr lang="en-US" altLang="ru-RU" sz="408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altLang="ru-RU" sz="204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altLang="ru-RU" sz="324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Наши контакты</a:t>
            </a:r>
            <a:r>
              <a:rPr lang="en-US" altLang="ru-RU" sz="324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324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http://mme.osu.ru/</a:t>
            </a:r>
            <a:r>
              <a:rPr lang="en-US" altLang="ru-RU" sz="324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altLang="ru-RU" sz="324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ru-RU" sz="324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https://vk.com/mme_osu</a:t>
            </a:r>
            <a:r>
              <a:rPr lang="en-US" altLang="ru-RU" sz="324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24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en-US" altLang="ru-RU" sz="324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https://vk.com/abiturient_fef_pm</a:t>
            </a:r>
            <a:r>
              <a:rPr lang="en-US" altLang="ru-RU" sz="324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3240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9822" y="111126"/>
            <a:ext cx="1725517" cy="1453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3" descr="Знак ОГУ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9" r="28242" b="30435"/>
          <a:stretch>
            <a:fillRect/>
          </a:stretch>
        </p:blipFill>
        <p:spPr bwMode="auto">
          <a:xfrm>
            <a:off x="728980" y="111126"/>
            <a:ext cx="662940" cy="132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8" t="14999" r="32675" b="19202"/>
          <a:stretch>
            <a:fillRect/>
          </a:stretch>
        </p:blipFill>
        <p:spPr bwMode="auto">
          <a:xfrm>
            <a:off x="11151236" y="4994276"/>
            <a:ext cx="2628900" cy="2747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599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Заголовок 1"/>
          <p:cNvSpPr txBox="1">
            <a:spLocks noGrp="1"/>
          </p:cNvSpPr>
          <p:nvPr>
            <p:ph type="title"/>
          </p:nvPr>
        </p:nvSpPr>
        <p:spPr>
          <a:xfrm>
            <a:off x="262890" y="5368"/>
            <a:ext cx="12618720" cy="1590676"/>
          </a:xfrm>
          <a:prstGeom prst="rect">
            <a:avLst/>
          </a:prstGeom>
        </p:spPr>
        <p:txBody>
          <a:bodyPr/>
          <a:lstStyle>
            <a:lvl1pPr defTabSz="868680">
              <a:defRPr sz="4180"/>
            </a:lvl1pPr>
          </a:lstStyle>
          <a:p>
            <a:r>
              <a:rPr dirty="0">
                <a:solidFill>
                  <a:schemeClr val="bg1"/>
                </a:solidFill>
              </a:rPr>
              <a:t>Data Scientist </a:t>
            </a:r>
            <a:r>
              <a:rPr dirty="0" err="1">
                <a:solidFill>
                  <a:schemeClr val="bg1"/>
                </a:solidFill>
              </a:rPr>
              <a:t>решает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ряд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ключевых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задач</a:t>
            </a:r>
            <a:r>
              <a:rPr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106" name="Объект 2"/>
          <p:cNvSpPr txBox="1">
            <a:spLocks noGrp="1"/>
          </p:cNvSpPr>
          <p:nvPr>
            <p:ph type="body" sz="half" idx="1"/>
          </p:nvPr>
        </p:nvSpPr>
        <p:spPr>
          <a:xfrm>
            <a:off x="1005840" y="2190751"/>
            <a:ext cx="8788399" cy="448437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72000"/>
              </a:lnSpc>
              <a:defRPr sz="2300" b="1"/>
            </a:pPr>
            <a:r>
              <a:rPr sz="3840" dirty="0" err="1">
                <a:solidFill>
                  <a:schemeClr val="bg1"/>
                </a:solidFill>
              </a:rPr>
              <a:t>Сбор</a:t>
            </a:r>
            <a:r>
              <a:rPr sz="3840" dirty="0">
                <a:solidFill>
                  <a:schemeClr val="bg1"/>
                </a:solidFill>
              </a:rPr>
              <a:t> и </a:t>
            </a:r>
            <a:r>
              <a:rPr sz="3840" dirty="0" err="1">
                <a:solidFill>
                  <a:schemeClr val="bg1"/>
                </a:solidFill>
              </a:rPr>
              <a:t>обработка</a:t>
            </a:r>
            <a:r>
              <a:rPr sz="3840" dirty="0">
                <a:solidFill>
                  <a:schemeClr val="bg1"/>
                </a:solidFill>
              </a:rPr>
              <a:t> </a:t>
            </a:r>
            <a:r>
              <a:rPr sz="3840" dirty="0" err="1">
                <a:solidFill>
                  <a:schemeClr val="bg1"/>
                </a:solidFill>
              </a:rPr>
              <a:t>данных</a:t>
            </a:r>
            <a:endParaRPr sz="3840" dirty="0">
              <a:solidFill>
                <a:schemeClr val="bg1"/>
              </a:solidFill>
            </a:endParaRPr>
          </a:p>
          <a:p>
            <a:pPr>
              <a:lnSpc>
                <a:spcPct val="72000"/>
              </a:lnSpc>
              <a:defRPr sz="2300" b="1"/>
            </a:pPr>
            <a:r>
              <a:rPr sz="3840" dirty="0" err="1">
                <a:solidFill>
                  <a:schemeClr val="bg1"/>
                </a:solidFill>
              </a:rPr>
              <a:t>Исследовательский</a:t>
            </a:r>
            <a:r>
              <a:rPr sz="3840" dirty="0">
                <a:solidFill>
                  <a:schemeClr val="bg1"/>
                </a:solidFill>
              </a:rPr>
              <a:t> </a:t>
            </a:r>
            <a:r>
              <a:rPr sz="3840" dirty="0" err="1">
                <a:solidFill>
                  <a:schemeClr val="bg1"/>
                </a:solidFill>
              </a:rPr>
              <a:t>анализ</a:t>
            </a:r>
            <a:r>
              <a:rPr sz="3840" dirty="0">
                <a:solidFill>
                  <a:schemeClr val="bg1"/>
                </a:solidFill>
              </a:rPr>
              <a:t> </a:t>
            </a:r>
            <a:r>
              <a:rPr sz="3840" dirty="0" err="1">
                <a:solidFill>
                  <a:schemeClr val="bg1"/>
                </a:solidFill>
              </a:rPr>
              <a:t>данных</a:t>
            </a:r>
            <a:endParaRPr sz="3840" dirty="0">
              <a:solidFill>
                <a:schemeClr val="bg1"/>
              </a:solidFill>
            </a:endParaRPr>
          </a:p>
          <a:p>
            <a:pPr>
              <a:lnSpc>
                <a:spcPct val="72000"/>
              </a:lnSpc>
              <a:defRPr sz="2300" b="1"/>
            </a:pPr>
            <a:r>
              <a:rPr sz="3840" dirty="0" err="1">
                <a:solidFill>
                  <a:schemeClr val="bg1"/>
                </a:solidFill>
              </a:rPr>
              <a:t>Машинное</a:t>
            </a:r>
            <a:r>
              <a:rPr sz="3840" dirty="0">
                <a:solidFill>
                  <a:schemeClr val="bg1"/>
                </a:solidFill>
              </a:rPr>
              <a:t> </a:t>
            </a:r>
            <a:r>
              <a:rPr sz="3840" dirty="0" err="1">
                <a:solidFill>
                  <a:schemeClr val="bg1"/>
                </a:solidFill>
              </a:rPr>
              <a:t>обучение</a:t>
            </a:r>
            <a:endParaRPr sz="3840" dirty="0">
              <a:solidFill>
                <a:schemeClr val="bg1"/>
              </a:solidFill>
            </a:endParaRPr>
          </a:p>
          <a:p>
            <a:pPr>
              <a:lnSpc>
                <a:spcPct val="72000"/>
              </a:lnSpc>
              <a:defRPr sz="2300" b="1"/>
            </a:pPr>
            <a:r>
              <a:rPr sz="3840" dirty="0" err="1">
                <a:solidFill>
                  <a:schemeClr val="bg1"/>
                </a:solidFill>
              </a:rPr>
              <a:t>Визуализация</a:t>
            </a:r>
            <a:r>
              <a:rPr sz="3840" dirty="0">
                <a:solidFill>
                  <a:schemeClr val="bg1"/>
                </a:solidFill>
              </a:rPr>
              <a:t> </a:t>
            </a:r>
            <a:r>
              <a:rPr sz="3840" dirty="0" err="1">
                <a:solidFill>
                  <a:schemeClr val="bg1"/>
                </a:solidFill>
              </a:rPr>
              <a:t>данных</a:t>
            </a:r>
            <a:endParaRPr sz="3840" dirty="0">
              <a:solidFill>
                <a:schemeClr val="bg1"/>
              </a:solidFill>
            </a:endParaRPr>
          </a:p>
          <a:p>
            <a:pPr>
              <a:lnSpc>
                <a:spcPct val="72000"/>
              </a:lnSpc>
              <a:defRPr sz="2300" b="1"/>
            </a:pPr>
            <a:r>
              <a:rPr sz="3840" dirty="0" err="1">
                <a:solidFill>
                  <a:schemeClr val="bg1"/>
                </a:solidFill>
              </a:rPr>
              <a:t>Разработка</a:t>
            </a:r>
            <a:r>
              <a:rPr sz="3840" dirty="0">
                <a:solidFill>
                  <a:schemeClr val="bg1"/>
                </a:solidFill>
              </a:rPr>
              <a:t> </a:t>
            </a:r>
            <a:r>
              <a:rPr sz="3840" dirty="0" err="1">
                <a:solidFill>
                  <a:schemeClr val="bg1"/>
                </a:solidFill>
              </a:rPr>
              <a:t>стратегий</a:t>
            </a:r>
            <a:r>
              <a:rPr lang="ru-RU" sz="3840" dirty="0">
                <a:solidFill>
                  <a:schemeClr val="bg1"/>
                </a:solidFill>
              </a:rPr>
              <a:t> принятия решений</a:t>
            </a:r>
            <a:endParaRPr sz="3840" dirty="0">
              <a:solidFill>
                <a:schemeClr val="bg1"/>
              </a:solidFill>
            </a:endParaRPr>
          </a:p>
          <a:p>
            <a:pPr>
              <a:lnSpc>
                <a:spcPct val="72000"/>
              </a:lnSpc>
              <a:defRPr sz="2300" b="1"/>
            </a:pPr>
            <a:r>
              <a:rPr sz="3840" dirty="0" err="1">
                <a:solidFill>
                  <a:schemeClr val="bg1"/>
                </a:solidFill>
              </a:rPr>
              <a:t>Выдача</a:t>
            </a:r>
            <a:r>
              <a:rPr sz="3840" dirty="0">
                <a:solidFill>
                  <a:schemeClr val="bg1"/>
                </a:solidFill>
              </a:rPr>
              <a:t> </a:t>
            </a:r>
            <a:r>
              <a:rPr sz="3840" dirty="0" err="1">
                <a:solidFill>
                  <a:schemeClr val="bg1"/>
                </a:solidFill>
              </a:rPr>
              <a:t>рекомендаций</a:t>
            </a:r>
            <a:endParaRPr sz="384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0611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Заголовок 1"/>
          <p:cNvSpPr txBox="1">
            <a:spLocks noGrp="1"/>
          </p:cNvSpPr>
          <p:nvPr>
            <p:ph type="title"/>
          </p:nvPr>
        </p:nvSpPr>
        <p:spPr>
          <a:xfrm>
            <a:off x="217170" y="2682"/>
            <a:ext cx="12618720" cy="1590676"/>
          </a:xfrm>
          <a:prstGeom prst="rect">
            <a:avLst/>
          </a:prstGeom>
        </p:spPr>
        <p:txBody>
          <a:bodyPr/>
          <a:lstStyle/>
          <a:p>
            <a:r>
              <a:rPr dirty="0" err="1">
                <a:solidFill>
                  <a:schemeClr val="bg1"/>
                </a:solidFill>
              </a:rPr>
              <a:t>Результаты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работы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10" name="Объект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72000"/>
              </a:lnSpc>
            </a:pPr>
            <a:r>
              <a:rPr lang="ru-RU" dirty="0" err="1">
                <a:solidFill>
                  <a:schemeClr val="bg1"/>
                </a:solidFill>
              </a:rPr>
              <a:t>О</a:t>
            </a:r>
            <a:r>
              <a:rPr dirty="0" err="1">
                <a:solidFill>
                  <a:schemeClr val="bg1"/>
                </a:solidFill>
              </a:rPr>
              <a:t>птимизация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процессов</a:t>
            </a:r>
            <a:r>
              <a:rPr dirty="0">
                <a:solidFill>
                  <a:schemeClr val="bg1"/>
                </a:solidFill>
              </a:rPr>
              <a:t>, </a:t>
            </a:r>
            <a:r>
              <a:rPr dirty="0" err="1">
                <a:solidFill>
                  <a:schemeClr val="bg1"/>
                </a:solidFill>
              </a:rPr>
              <a:t>улучшение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продуктов</a:t>
            </a:r>
            <a:r>
              <a:rPr dirty="0">
                <a:solidFill>
                  <a:schemeClr val="bg1"/>
                </a:solidFill>
              </a:rPr>
              <a:t> и </a:t>
            </a:r>
            <a:r>
              <a:rPr dirty="0" err="1">
                <a:solidFill>
                  <a:schemeClr val="bg1"/>
                </a:solidFill>
              </a:rPr>
              <a:t>услуги</a:t>
            </a:r>
            <a:r>
              <a:rPr dirty="0">
                <a:solidFill>
                  <a:schemeClr val="bg1"/>
                </a:solidFill>
              </a:rPr>
              <a:t>, </a:t>
            </a:r>
            <a:r>
              <a:rPr dirty="0" err="1">
                <a:solidFill>
                  <a:schemeClr val="bg1"/>
                </a:solidFill>
              </a:rPr>
              <a:t>предсказ</a:t>
            </a:r>
            <a:r>
              <a:rPr lang="ru-RU" dirty="0" err="1">
                <a:solidFill>
                  <a:schemeClr val="bg1"/>
                </a:solidFill>
              </a:rPr>
              <a:t>ание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спрос</a:t>
            </a:r>
            <a:r>
              <a:rPr lang="ru-RU" dirty="0">
                <a:solidFill>
                  <a:schemeClr val="bg1"/>
                </a:solidFill>
              </a:rPr>
              <a:t>а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на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рынке</a:t>
            </a:r>
            <a:r>
              <a:rPr dirty="0">
                <a:solidFill>
                  <a:schemeClr val="bg1"/>
                </a:solidFill>
              </a:rPr>
              <a:t> и </a:t>
            </a:r>
            <a:r>
              <a:rPr dirty="0" err="1">
                <a:solidFill>
                  <a:schemeClr val="bg1"/>
                </a:solidFill>
              </a:rPr>
              <a:t>сокращ</a:t>
            </a:r>
            <a:r>
              <a:rPr lang="ru-RU" dirty="0" err="1">
                <a:solidFill>
                  <a:schemeClr val="bg1"/>
                </a:solidFill>
              </a:rPr>
              <a:t>ение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затрат</a:t>
            </a:r>
            <a:r>
              <a:rPr dirty="0">
                <a:solidFill>
                  <a:schemeClr val="bg1"/>
                </a:solidFill>
              </a:rPr>
              <a:t>. </a:t>
            </a:r>
          </a:p>
          <a:p>
            <a:pPr>
              <a:lnSpc>
                <a:spcPct val="72000"/>
              </a:lnSpc>
            </a:pPr>
            <a:r>
              <a:rPr lang="ru-RU" dirty="0" err="1">
                <a:solidFill>
                  <a:schemeClr val="bg1"/>
                </a:solidFill>
              </a:rPr>
              <a:t>П</a:t>
            </a:r>
            <a:r>
              <a:rPr dirty="0" err="1">
                <a:solidFill>
                  <a:schemeClr val="bg1"/>
                </a:solidFill>
              </a:rPr>
              <a:t>редсказание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трендов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социальных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сетей</a:t>
            </a:r>
            <a:r>
              <a:rPr dirty="0">
                <a:solidFill>
                  <a:schemeClr val="bg1"/>
                </a:solidFill>
              </a:rPr>
              <a:t>, </a:t>
            </a:r>
            <a:r>
              <a:rPr dirty="0" err="1">
                <a:solidFill>
                  <a:schemeClr val="bg1"/>
                </a:solidFill>
              </a:rPr>
              <a:t>поведение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покупателей</a:t>
            </a:r>
            <a:r>
              <a:rPr dirty="0">
                <a:solidFill>
                  <a:schemeClr val="bg1"/>
                </a:solidFill>
              </a:rPr>
              <a:t>, </a:t>
            </a:r>
            <a:r>
              <a:rPr dirty="0" err="1">
                <a:solidFill>
                  <a:schemeClr val="bg1"/>
                </a:solidFill>
              </a:rPr>
              <a:t>определ</a:t>
            </a:r>
            <a:r>
              <a:rPr lang="ru-RU" dirty="0" err="1">
                <a:solidFill>
                  <a:schemeClr val="bg1"/>
                </a:solidFill>
              </a:rPr>
              <a:t>ение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наиболее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перспективн</a:t>
            </a:r>
            <a:r>
              <a:rPr lang="ru-RU" dirty="0">
                <a:solidFill>
                  <a:schemeClr val="bg1"/>
                </a:solidFill>
              </a:rPr>
              <a:t>ого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контент</a:t>
            </a:r>
            <a:r>
              <a:rPr lang="ru-RU" dirty="0">
                <a:solidFill>
                  <a:schemeClr val="bg1"/>
                </a:solidFill>
              </a:rPr>
              <a:t>а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или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анализ</a:t>
            </a:r>
            <a:r>
              <a:rPr dirty="0">
                <a:solidFill>
                  <a:schemeClr val="bg1"/>
                </a:solidFill>
              </a:rPr>
              <a:t> big data</a:t>
            </a:r>
            <a:r>
              <a:rPr lang="ru-RU" dirty="0">
                <a:solidFill>
                  <a:schemeClr val="bg1"/>
                </a:solidFill>
              </a:rPr>
              <a:t> с целью открытий </a:t>
            </a:r>
            <a:r>
              <a:rPr dirty="0">
                <a:solidFill>
                  <a:schemeClr val="bg1"/>
                </a:solidFill>
              </a:rPr>
              <a:t>в </a:t>
            </a:r>
            <a:r>
              <a:rPr dirty="0" err="1">
                <a:solidFill>
                  <a:schemeClr val="bg1"/>
                </a:solidFill>
              </a:rPr>
              <a:t>науке</a:t>
            </a:r>
            <a:r>
              <a:rPr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72000"/>
              </a:lnSpc>
            </a:pPr>
            <a:r>
              <a:rPr lang="ru-RU" dirty="0">
                <a:solidFill>
                  <a:schemeClr val="bg1"/>
                </a:solidFill>
              </a:rPr>
              <a:t>Создание </a:t>
            </a:r>
            <a:r>
              <a:rPr dirty="0" err="1">
                <a:solidFill>
                  <a:schemeClr val="bg1"/>
                </a:solidFill>
              </a:rPr>
              <a:t>чат-бот</a:t>
            </a:r>
            <a:r>
              <a:rPr lang="ru-RU" dirty="0" err="1">
                <a:solidFill>
                  <a:schemeClr val="bg1"/>
                </a:solidFill>
              </a:rPr>
              <a:t>ов</a:t>
            </a:r>
            <a:r>
              <a:rPr dirty="0">
                <a:solidFill>
                  <a:schemeClr val="bg1"/>
                </a:solidFill>
              </a:rPr>
              <a:t>, </a:t>
            </a:r>
            <a:r>
              <a:rPr dirty="0" err="1">
                <a:solidFill>
                  <a:schemeClr val="bg1"/>
                </a:solidFill>
              </a:rPr>
              <a:t>голосовы</a:t>
            </a:r>
            <a:r>
              <a:rPr lang="ru-RU" dirty="0">
                <a:solidFill>
                  <a:schemeClr val="bg1"/>
                </a:solidFill>
              </a:rPr>
              <a:t>х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помощник</a:t>
            </a:r>
            <a:r>
              <a:rPr lang="ru-RU" dirty="0" err="1">
                <a:solidFill>
                  <a:schemeClr val="bg1"/>
                </a:solidFill>
              </a:rPr>
              <a:t>ов</a:t>
            </a:r>
            <a:r>
              <a:rPr dirty="0">
                <a:solidFill>
                  <a:schemeClr val="bg1"/>
                </a:solidFill>
              </a:rPr>
              <a:t>, </a:t>
            </a:r>
            <a:r>
              <a:rPr dirty="0" err="1">
                <a:solidFill>
                  <a:schemeClr val="bg1"/>
                </a:solidFill>
              </a:rPr>
              <a:t>рекомендательны</a:t>
            </a:r>
            <a:r>
              <a:rPr lang="ru-RU" dirty="0">
                <a:solidFill>
                  <a:schemeClr val="bg1"/>
                </a:solidFill>
              </a:rPr>
              <a:t>х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систем</a:t>
            </a:r>
            <a:r>
              <a:rPr dirty="0">
                <a:solidFill>
                  <a:schemeClr val="bg1"/>
                </a:solidFill>
              </a:rPr>
              <a:t>, </a:t>
            </a:r>
            <a:r>
              <a:rPr dirty="0" err="1">
                <a:solidFill>
                  <a:schemeClr val="bg1"/>
                </a:solidFill>
              </a:rPr>
              <a:t>которые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подсказывают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интересные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фильмы</a:t>
            </a:r>
            <a:r>
              <a:rPr dirty="0">
                <a:solidFill>
                  <a:schemeClr val="bg1"/>
                </a:solidFill>
              </a:rPr>
              <a:t>, </a:t>
            </a:r>
            <a:r>
              <a:rPr dirty="0" err="1">
                <a:solidFill>
                  <a:schemeClr val="bg1"/>
                </a:solidFill>
              </a:rPr>
              <a:t>подходящую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музыку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или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вероятных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друзей</a:t>
            </a:r>
            <a:r>
              <a:rPr dirty="0">
                <a:solidFill>
                  <a:schemeClr val="bg1"/>
                </a:solidFill>
              </a:rPr>
              <a:t> в </a:t>
            </a:r>
            <a:r>
              <a:rPr dirty="0" err="1">
                <a:solidFill>
                  <a:schemeClr val="bg1"/>
                </a:solidFill>
              </a:rPr>
              <a:t>социальных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сетях</a:t>
            </a:r>
            <a:r>
              <a:rPr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580553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Рисунок 10" descr="Рисунок 10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" y="1"/>
            <a:ext cx="14630401" cy="8229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Рисунок 6" descr="Рисунок 6"/>
          <p:cNvPicPr>
            <a:picLocks noChangeAspect="1"/>
          </p:cNvPicPr>
          <p:nvPr/>
        </p:nvPicPr>
        <p:blipFill rotWithShape="1">
          <a:blip r:embed="rId3"/>
          <a:srcRect t="11717" r="9955"/>
          <a:stretch/>
        </p:blipFill>
        <p:spPr>
          <a:xfrm>
            <a:off x="1092800" y="754380"/>
            <a:ext cx="12517481" cy="7751122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Data-Scientist: Знания и Навыки"/>
          <p:cNvSpPr txBox="1"/>
          <p:nvPr/>
        </p:nvSpPr>
        <p:spPr>
          <a:xfrm>
            <a:off x="1092801" y="138869"/>
            <a:ext cx="8103595" cy="609398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4863" rIns="54863">
            <a:spAutoFit/>
          </a:bodyPr>
          <a:lstStyle>
            <a:lvl1pPr algn="r">
              <a:defRPr sz="2800" b="1"/>
            </a:lvl1pPr>
          </a:lstStyle>
          <a:p>
            <a:pPr hangingPunct="0"/>
            <a:r>
              <a:rPr sz="3360" kern="0" dirty="0">
                <a:solidFill>
                  <a:srgbClr val="FFFFFF"/>
                </a:solidFill>
                <a:sym typeface="Franklin Gothic Book"/>
              </a:rPr>
              <a:t>Data</a:t>
            </a:r>
            <a:r>
              <a:rPr lang="en-US" sz="3360" kern="0" dirty="0">
                <a:solidFill>
                  <a:srgbClr val="FFFFFF"/>
                </a:solidFill>
                <a:sym typeface="Franklin Gothic Book"/>
              </a:rPr>
              <a:t> </a:t>
            </a:r>
            <a:r>
              <a:rPr sz="3360" kern="0" dirty="0">
                <a:solidFill>
                  <a:srgbClr val="FFFFFF"/>
                </a:solidFill>
                <a:sym typeface="Franklin Gothic Book"/>
              </a:rPr>
              <a:t>Scientist: </a:t>
            </a:r>
            <a:r>
              <a:rPr sz="3360" kern="0" dirty="0" err="1">
                <a:solidFill>
                  <a:srgbClr val="FFFFFF"/>
                </a:solidFill>
                <a:sym typeface="Franklin Gothic Book"/>
              </a:rPr>
              <a:t>Знания</a:t>
            </a:r>
            <a:r>
              <a:rPr sz="3360" kern="0" dirty="0">
                <a:solidFill>
                  <a:srgbClr val="FFFFFF"/>
                </a:solidFill>
                <a:sym typeface="Franklin Gothic Book"/>
              </a:rPr>
              <a:t> и </a:t>
            </a:r>
            <a:r>
              <a:rPr sz="3360" kern="0" dirty="0" err="1">
                <a:solidFill>
                  <a:srgbClr val="FFFFFF"/>
                </a:solidFill>
                <a:sym typeface="Franklin Gothic Book"/>
              </a:rPr>
              <a:t>Навыки</a:t>
            </a:r>
            <a:endParaRPr sz="3360" kern="0" dirty="0">
              <a:solidFill>
                <a:srgbClr val="FFFFFF"/>
              </a:solidFill>
              <a:sym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58261598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0130" y="-34290"/>
            <a:ext cx="5350487" cy="1590676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Инструментарий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21963" y="2398395"/>
            <a:ext cx="8846820" cy="4642484"/>
          </a:xfrm>
        </p:spPr>
        <p:txBody>
          <a:bodyPr numCol="3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</a:t>
            </a:r>
          </a:p>
          <a:p>
            <a:r>
              <a:rPr lang="en-US" dirty="0">
                <a:solidFill>
                  <a:schemeClr val="bg1"/>
                </a:solidFill>
              </a:rPr>
              <a:t>Python</a:t>
            </a:r>
          </a:p>
          <a:p>
            <a:r>
              <a:rPr lang="en-US" dirty="0" err="1">
                <a:solidFill>
                  <a:schemeClr val="bg1"/>
                </a:solidFill>
              </a:rPr>
              <a:t>Pyplot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Seaborn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Scikit</a:t>
            </a:r>
            <a:r>
              <a:rPr lang="en-US" dirty="0">
                <a:solidFill>
                  <a:schemeClr val="bg1"/>
                </a:solidFill>
              </a:rPr>
              <a:t>-learn</a:t>
            </a:r>
          </a:p>
          <a:p>
            <a:r>
              <a:rPr lang="en-US" dirty="0">
                <a:solidFill>
                  <a:schemeClr val="bg1"/>
                </a:solidFill>
              </a:rPr>
              <a:t>Pandas</a:t>
            </a:r>
          </a:p>
          <a:p>
            <a:r>
              <a:rPr lang="en-US" dirty="0" err="1">
                <a:solidFill>
                  <a:schemeClr val="bg1"/>
                </a:solidFill>
              </a:rPr>
              <a:t>Numpy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Kaggle</a:t>
            </a:r>
            <a:endParaRPr lang="ru-RU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Keras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Tensorflow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Pytorch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Statsmodels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 Transformers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SQL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GIT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Jupyter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Google </a:t>
            </a:r>
            <a:r>
              <a:rPr lang="en-US" dirty="0" err="1">
                <a:solidFill>
                  <a:schemeClr val="bg1"/>
                </a:solidFill>
              </a:rPr>
              <a:t>Colab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73347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>
                <a:solidFill>
                  <a:schemeClr val="bg1"/>
                </a:solidFill>
              </a:rPr>
              <a:t>Мест</a:t>
            </a:r>
            <a:r>
              <a:rPr lang="ru-RU" dirty="0">
                <a:solidFill>
                  <a:schemeClr val="bg1"/>
                </a:solidFill>
              </a:rPr>
              <a:t>а</a:t>
            </a:r>
            <a:r>
              <a:rPr dirty="0"/>
              <a:t> </a:t>
            </a:r>
            <a:r>
              <a:rPr dirty="0" err="1">
                <a:solidFill>
                  <a:schemeClr val="bg1"/>
                </a:solidFill>
              </a:rPr>
              <a:t>работы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21" name="Объект 2"/>
          <p:cNvSpPr txBox="1">
            <a:spLocks noGrp="1"/>
          </p:cNvSpPr>
          <p:nvPr>
            <p:ph type="body" sz="half" idx="1"/>
          </p:nvPr>
        </p:nvSpPr>
        <p:spPr>
          <a:xfrm>
            <a:off x="1005840" y="1765371"/>
            <a:ext cx="4838647" cy="5221607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dirty="0" err="1">
                <a:solidFill>
                  <a:schemeClr val="bg1"/>
                </a:solidFill>
              </a:rPr>
              <a:t>маркетинг</a:t>
            </a:r>
            <a:endParaRPr dirty="0">
              <a:solidFill>
                <a:schemeClr val="bg1"/>
              </a:solidFill>
            </a:endParaRPr>
          </a:p>
          <a:p>
            <a:r>
              <a:rPr dirty="0" err="1">
                <a:solidFill>
                  <a:schemeClr val="bg1"/>
                </a:solidFill>
              </a:rPr>
              <a:t>финтех</a:t>
            </a:r>
            <a:endParaRPr dirty="0">
              <a:solidFill>
                <a:schemeClr val="bg1"/>
              </a:solidFill>
            </a:endParaRPr>
          </a:p>
          <a:p>
            <a:r>
              <a:rPr dirty="0" err="1">
                <a:solidFill>
                  <a:schemeClr val="bg1"/>
                </a:solidFill>
              </a:rPr>
              <a:t>здравоохранение</a:t>
            </a:r>
            <a:endParaRPr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научно-исследовательские центры</a:t>
            </a:r>
            <a:endParaRPr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с</a:t>
            </a:r>
            <a:r>
              <a:rPr dirty="0" err="1">
                <a:solidFill>
                  <a:schemeClr val="bg1"/>
                </a:solidFill>
              </a:rPr>
              <a:t>траховые</a:t>
            </a:r>
            <a:r>
              <a:rPr lang="ru-RU" dirty="0">
                <a:solidFill>
                  <a:schemeClr val="bg1"/>
                </a:solidFill>
              </a:rPr>
              <a:t> компании</a:t>
            </a:r>
            <a:endParaRPr dirty="0">
              <a:solidFill>
                <a:schemeClr val="bg1"/>
              </a:solidFill>
            </a:endParaRPr>
          </a:p>
          <a:p>
            <a:r>
              <a:rPr dirty="0" err="1">
                <a:solidFill>
                  <a:schemeClr val="bg1"/>
                </a:solidFill>
              </a:rPr>
              <a:t>биоинформатика</a:t>
            </a:r>
            <a:endParaRPr dirty="0">
              <a:solidFill>
                <a:schemeClr val="bg1"/>
              </a:solidFill>
            </a:endParaRPr>
          </a:p>
          <a:p>
            <a:r>
              <a:rPr dirty="0" err="1">
                <a:solidFill>
                  <a:schemeClr val="bg1"/>
                </a:solidFill>
              </a:rPr>
              <a:t>сельское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хозяйство</a:t>
            </a:r>
            <a:endParaRPr dirty="0">
              <a:solidFill>
                <a:schemeClr val="bg1"/>
              </a:solidFill>
            </a:endParaRPr>
          </a:p>
          <a:p>
            <a:r>
              <a:rPr dirty="0" err="1">
                <a:solidFill>
                  <a:schemeClr val="bg1"/>
                </a:solidFill>
              </a:rPr>
              <a:t>транспорт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s://i1.wp.com/images.huffingtonpost.com/2016-02-17-1455729781-2014784-ThinkstockPhotos4903967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175" y="1360938"/>
            <a:ext cx="7361650" cy="550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50980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>
            <a:off x="863601" y="226697"/>
            <a:ext cx="12673091" cy="1123950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altLang="ru-RU" sz="576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01.03.04 Прикладная математика</a:t>
            </a:r>
          </a:p>
        </p:txBody>
      </p:sp>
      <p:sp>
        <p:nvSpPr>
          <p:cNvPr id="18435" name="Номер слайда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80237" y="7627621"/>
            <a:ext cx="3169920" cy="43891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9EB1BFB-3D97-45BF-9919-EB6141852874}" type="slidenum">
              <a:rPr lang="ru-RU" smtClean="0">
                <a:solidFill>
                  <a:srgbClr val="464653"/>
                </a:solidFill>
              </a:rPr>
              <a:pPr>
                <a:defRPr/>
              </a:pPr>
              <a:t>8</a:t>
            </a:fld>
            <a:endParaRPr lang="ru-RU" dirty="0">
              <a:solidFill>
                <a:srgbClr val="464653"/>
              </a:solidFill>
            </a:endParaRPr>
          </a:p>
        </p:txBody>
      </p:sp>
      <p:sp>
        <p:nvSpPr>
          <p:cNvPr id="28674" name="Содержимое 2"/>
          <p:cNvSpPr>
            <a:spLocks noGrp="1"/>
          </p:cNvSpPr>
          <p:nvPr>
            <p:ph sz="quarter" idx="1"/>
          </p:nvPr>
        </p:nvSpPr>
        <p:spPr>
          <a:xfrm>
            <a:off x="-58418" y="1371584"/>
            <a:ext cx="14549072" cy="5076277"/>
          </a:xfrm>
        </p:spPr>
        <p:txBody>
          <a:bodyPr vert="horz" lIns="146304" tIns="73152" rIns="146304" bIns="73152" anchor="t">
            <a:normAutofit fontScale="85000" lnSpcReduction="20000"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ru-RU" altLang="ru-RU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Квалификация - </a:t>
            </a:r>
            <a:r>
              <a:rPr lang="ru-RU" alt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Бакалавр прикладной математики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Профиль – </a:t>
            </a:r>
            <a:r>
              <a:rPr lang="ru-RU" alt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Математическое и компьютерное моделирование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Срок обучения </a:t>
            </a:r>
            <a:r>
              <a:rPr lang="ru-RU" alt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 года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Форма обучения </a:t>
            </a:r>
            <a:r>
              <a:rPr lang="ru-RU" alt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очная</a:t>
            </a:r>
          </a:p>
          <a:p>
            <a:pPr algn="ctr">
              <a:lnSpc>
                <a:spcPct val="90000"/>
              </a:lnSpc>
            </a:pPr>
            <a:r>
              <a:rPr lang="ru-RU" altLang="ru-RU" sz="3200" dirty="0">
                <a:solidFill>
                  <a:schemeClr val="bg1"/>
                </a:solidFill>
                <a:latin typeface="Times New Roman"/>
                <a:cs typeface="Times New Roman"/>
              </a:rPr>
              <a:t>Вступительные испытания: ЕГЭ по </a:t>
            </a:r>
            <a:r>
              <a:rPr lang="ru-RU" altLang="ru-RU" sz="3200" b="1" dirty="0">
                <a:solidFill>
                  <a:schemeClr val="bg1"/>
                </a:solidFill>
                <a:latin typeface="Times New Roman"/>
                <a:cs typeface="Times New Roman"/>
              </a:rPr>
              <a:t>математике, </a:t>
            </a:r>
            <a:r>
              <a:rPr lang="ru-RU" altLang="ru-RU" sz="3200" dirty="0">
                <a:solidFill>
                  <a:schemeClr val="bg1"/>
                </a:solidFill>
                <a:latin typeface="Times New Roman"/>
                <a:cs typeface="Times New Roman"/>
              </a:rPr>
              <a:t>русскому языку,</a:t>
            </a:r>
            <a:r>
              <a:rPr lang="ru-RU" altLang="ru-RU" sz="3200" b="1" dirty="0">
                <a:solidFill>
                  <a:schemeClr val="bg1"/>
                </a:solidFill>
                <a:latin typeface="Times New Roman"/>
                <a:cs typeface="Times New Roman"/>
              </a:rPr>
              <a:t> физике или информатике и ИКТ</a:t>
            </a:r>
          </a:p>
          <a:p>
            <a:pPr algn="ctr">
              <a:lnSpc>
                <a:spcPct val="90000"/>
              </a:lnSpc>
            </a:pPr>
            <a:r>
              <a:rPr lang="ru-RU" alt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2025 году 20 бюджетных мест</a:t>
            </a:r>
            <a:endParaRPr lang="en-US" alt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90000"/>
              </a:lnSpc>
            </a:pPr>
            <a:endParaRPr lang="ru-RU" alt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ru-RU" altLang="ru-RU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Сфера деятельности - математическое и компьютерное моделирование, позволяющее осуществлять:  </a:t>
            </a:r>
            <a:r>
              <a:rPr lang="ru-RU" alt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анализ</a:t>
            </a:r>
            <a:r>
              <a:rPr lang="ru-RU" altLang="ru-RU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процессов и систем, анализ </a:t>
            </a:r>
            <a:r>
              <a:rPr lang="ru-RU" alt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больших данных</a:t>
            </a:r>
            <a:r>
              <a:rPr lang="ru-RU" altLang="ru-RU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выработку управленческих решений, оценку рисков, </a:t>
            </a:r>
            <a:r>
              <a:rPr lang="ru-RU" alt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прогнозирование</a:t>
            </a:r>
            <a:r>
              <a:rPr lang="ru-RU" altLang="ru-RU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сценарное,  на основе </a:t>
            </a:r>
            <a:r>
              <a:rPr lang="ru-RU" alt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специализированного</a:t>
            </a:r>
            <a:r>
              <a:rPr lang="ru-RU" altLang="ru-RU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 собственного наукоемкого </a:t>
            </a:r>
            <a:r>
              <a:rPr lang="ru-RU" alt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программного обеспечения и информационных технологий</a:t>
            </a:r>
            <a:endParaRPr lang="en-US" alt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36876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13">
            <a:extLst>
              <a:ext uri="{FF2B5EF4-FFF2-40B4-BE49-F238E27FC236}">
                <a16:creationId xmlns:a16="http://schemas.microsoft.com/office/drawing/2014/main" id="{1D19A509-C8C4-4461-826A-BCBD7E903D38}"/>
              </a:ext>
            </a:extLst>
          </p:cNvPr>
          <p:cNvSpPr/>
          <p:nvPr/>
        </p:nvSpPr>
        <p:spPr>
          <a:xfrm>
            <a:off x="348079" y="1799413"/>
            <a:ext cx="761643" cy="898957"/>
          </a:xfrm>
          <a:prstGeom prst="roundRect">
            <a:avLst>
              <a:gd name="adj" fmla="val 18672"/>
            </a:avLst>
          </a:prstGeom>
          <a:solidFill>
            <a:srgbClr val="110080"/>
          </a:solidFill>
          <a:ln w="7620">
            <a:solidFill>
              <a:srgbClr val="110080"/>
            </a:solidFill>
            <a:prstDash val="solid"/>
          </a:ln>
        </p:spPr>
      </p:sp>
      <p:sp>
        <p:nvSpPr>
          <p:cNvPr id="24" name="Shape 13">
            <a:extLst>
              <a:ext uri="{FF2B5EF4-FFF2-40B4-BE49-F238E27FC236}">
                <a16:creationId xmlns:a16="http://schemas.microsoft.com/office/drawing/2014/main" id="{C15B91F9-1B3D-49E0-8A29-E909AEA88805}"/>
              </a:ext>
            </a:extLst>
          </p:cNvPr>
          <p:cNvSpPr/>
          <p:nvPr/>
        </p:nvSpPr>
        <p:spPr>
          <a:xfrm>
            <a:off x="348078" y="4493228"/>
            <a:ext cx="761643" cy="898957"/>
          </a:xfrm>
          <a:prstGeom prst="roundRect">
            <a:avLst>
              <a:gd name="adj" fmla="val 18672"/>
            </a:avLst>
          </a:prstGeom>
          <a:solidFill>
            <a:srgbClr val="110080"/>
          </a:solidFill>
          <a:ln w="7620">
            <a:solidFill>
              <a:srgbClr val="110080"/>
            </a:solidFill>
            <a:prstDash val="solid"/>
          </a:ln>
        </p:spPr>
      </p:sp>
      <p:sp>
        <p:nvSpPr>
          <p:cNvPr id="3" name="Text 0"/>
          <p:cNvSpPr/>
          <p:nvPr/>
        </p:nvSpPr>
        <p:spPr>
          <a:xfrm>
            <a:off x="382020" y="360440"/>
            <a:ext cx="12926191" cy="7602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500"/>
              </a:lnSpc>
              <a:buNone/>
            </a:pPr>
            <a:r>
              <a:rPr lang="en-US" sz="6000" b="1" dirty="0">
                <a:solidFill>
                  <a:schemeClr val="bg1"/>
                </a:solidFill>
                <a:latin typeface="Inter Bold"/>
                <a:ea typeface="Alexandria" pitchFamily="34" charset="-122"/>
                <a:cs typeface="Alexandria" pitchFamily="34" charset="-120"/>
              </a:rPr>
              <a:t>Введение в прикладную математику</a:t>
            </a:r>
            <a:endParaRPr lang="en-US" sz="6000" b="1" dirty="0">
              <a:solidFill>
                <a:schemeClr val="bg1"/>
              </a:solidFill>
              <a:latin typeface="Inter Bold"/>
            </a:endParaRPr>
          </a:p>
        </p:txBody>
      </p:sp>
      <p:sp>
        <p:nvSpPr>
          <p:cNvPr id="4" name="Shape 1"/>
          <p:cNvSpPr/>
          <p:nvPr/>
        </p:nvSpPr>
        <p:spPr>
          <a:xfrm>
            <a:off x="382020" y="2158127"/>
            <a:ext cx="411599" cy="411599"/>
          </a:xfrm>
          <a:prstGeom prst="roundRect">
            <a:avLst>
              <a:gd name="adj" fmla="val 18672"/>
            </a:avLst>
          </a:prstGeom>
          <a:solidFill>
            <a:srgbClr val="110080"/>
          </a:solidFill>
          <a:ln w="7620">
            <a:solidFill>
              <a:srgbClr val="110080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60603" y="2222390"/>
            <a:ext cx="102989" cy="2744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5400" b="1" dirty="0">
                <a:solidFill>
                  <a:schemeClr val="bg1"/>
                </a:solidFill>
                <a:latin typeface="Inter Bold"/>
                <a:ea typeface="Alexandria" pitchFamily="34" charset="-122"/>
                <a:cs typeface="Alexandria" pitchFamily="34" charset="-120"/>
              </a:rPr>
              <a:t>1</a:t>
            </a:r>
            <a:endParaRPr lang="en-US" sz="5400" b="1" dirty="0">
              <a:solidFill>
                <a:schemeClr val="bg1"/>
              </a:solidFill>
              <a:latin typeface="Inter Bold"/>
            </a:endParaRPr>
          </a:p>
        </p:txBody>
      </p:sp>
      <p:sp>
        <p:nvSpPr>
          <p:cNvPr id="6" name="Text 3"/>
          <p:cNvSpPr/>
          <p:nvPr/>
        </p:nvSpPr>
        <p:spPr>
          <a:xfrm>
            <a:off x="1400956" y="2210960"/>
            <a:ext cx="11036849" cy="5717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4800" b="1" dirty="0">
                <a:solidFill>
                  <a:schemeClr val="bg1"/>
                </a:solidFill>
                <a:latin typeface="Inter Bold"/>
                <a:ea typeface="Alexandria" pitchFamily="34" charset="-122"/>
                <a:cs typeface="Alexandria" pitchFamily="34" charset="-120"/>
              </a:rPr>
              <a:t>Основы математического анализа</a:t>
            </a:r>
            <a:endParaRPr lang="en-US" sz="4800" b="1" dirty="0">
              <a:solidFill>
                <a:schemeClr val="bg1"/>
              </a:solidFill>
              <a:latin typeface="Inter Bold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400957" y="3448183"/>
            <a:ext cx="2287191" cy="2858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4800" b="1" dirty="0">
                <a:solidFill>
                  <a:schemeClr val="bg1"/>
                </a:solidFill>
                <a:latin typeface="Inter Bold"/>
                <a:ea typeface="Alexandria" pitchFamily="34" charset="-122"/>
                <a:cs typeface="Alexandria" pitchFamily="34" charset="-120"/>
              </a:rPr>
              <a:t>Линейная алгебра</a:t>
            </a:r>
            <a:endParaRPr lang="en-US" sz="4800" b="1" dirty="0">
              <a:solidFill>
                <a:schemeClr val="bg1"/>
              </a:solidFill>
              <a:latin typeface="Inter Bold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08989" y="4954137"/>
            <a:ext cx="161687" cy="2744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5400" b="1" dirty="0">
                <a:solidFill>
                  <a:schemeClr val="bg1"/>
                </a:solidFill>
                <a:latin typeface="Inter Bold"/>
                <a:ea typeface="Alexandria" pitchFamily="34" charset="-122"/>
                <a:cs typeface="Alexandria" pitchFamily="34" charset="-120"/>
              </a:rPr>
              <a:t>3</a:t>
            </a:r>
            <a:endParaRPr lang="en-US" sz="5400" b="1" dirty="0">
              <a:solidFill>
                <a:schemeClr val="bg1"/>
              </a:solidFill>
              <a:latin typeface="Inter Bold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400957" y="4940524"/>
            <a:ext cx="2409468" cy="2858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4800" b="1" dirty="0" err="1">
                <a:solidFill>
                  <a:schemeClr val="bg1"/>
                </a:solidFill>
                <a:latin typeface="Inter Bold"/>
                <a:ea typeface="Alexandria" pitchFamily="34" charset="-122"/>
                <a:cs typeface="Alexandria" pitchFamily="34" charset="-120"/>
              </a:rPr>
              <a:t>Теория</a:t>
            </a:r>
            <a:r>
              <a:rPr lang="en-US" sz="4800" b="1" dirty="0">
                <a:solidFill>
                  <a:schemeClr val="bg1"/>
                </a:solidFill>
                <a:latin typeface="Inter Bold"/>
                <a:ea typeface="Alexandria" pitchFamily="34" charset="-122"/>
                <a:cs typeface="Alexandria" pitchFamily="34" charset="-12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Inter Bold"/>
                <a:ea typeface="Alexandria" pitchFamily="34" charset="-122"/>
                <a:cs typeface="Alexandria" pitchFamily="34" charset="-120"/>
              </a:rPr>
              <a:t>вероятностей</a:t>
            </a:r>
            <a:r>
              <a:rPr lang="ru-RU" sz="4800" b="1" dirty="0">
                <a:solidFill>
                  <a:schemeClr val="bg1"/>
                </a:solidFill>
                <a:latin typeface="Inter Bold"/>
                <a:ea typeface="Alexandria" pitchFamily="34" charset="-122"/>
                <a:cs typeface="Alexandria" pitchFamily="34" charset="-120"/>
              </a:rPr>
              <a:t> и математическая</a:t>
            </a:r>
          </a:p>
          <a:p>
            <a:pPr marL="0" indent="0">
              <a:lnSpc>
                <a:spcPts val="2250"/>
              </a:lnSpc>
              <a:buNone/>
            </a:pPr>
            <a:endParaRPr lang="ru-RU" sz="4800" b="1" dirty="0">
              <a:solidFill>
                <a:schemeClr val="bg1"/>
              </a:solidFill>
              <a:latin typeface="Inter Bold"/>
              <a:ea typeface="Alexandria" pitchFamily="34" charset="-122"/>
              <a:cs typeface="Alexandria" pitchFamily="34" charset="-120"/>
            </a:endParaRPr>
          </a:p>
          <a:p>
            <a:pPr marL="0" indent="0">
              <a:lnSpc>
                <a:spcPts val="2250"/>
              </a:lnSpc>
              <a:buNone/>
            </a:pPr>
            <a:r>
              <a:rPr lang="ru-RU" sz="4800" b="1" dirty="0">
                <a:solidFill>
                  <a:schemeClr val="bg1"/>
                </a:solidFill>
                <a:latin typeface="Inter Bold"/>
                <a:ea typeface="Alexandria" pitchFamily="34" charset="-122"/>
                <a:cs typeface="Alexandria" pitchFamily="34" charset="-120"/>
              </a:rPr>
              <a:t> статистика</a:t>
            </a:r>
            <a:endParaRPr lang="en-US" sz="4800" b="1" dirty="0">
              <a:solidFill>
                <a:schemeClr val="bg1"/>
              </a:solidFill>
              <a:latin typeface="Inter Bold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348077" y="6021074"/>
            <a:ext cx="761643" cy="898957"/>
          </a:xfrm>
          <a:prstGeom prst="roundRect">
            <a:avLst>
              <a:gd name="adj" fmla="val 18672"/>
            </a:avLst>
          </a:prstGeom>
          <a:solidFill>
            <a:srgbClr val="110080"/>
          </a:solidFill>
          <a:ln w="7620">
            <a:solidFill>
              <a:srgbClr val="110080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510521" y="6455769"/>
            <a:ext cx="303379" cy="199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5400" b="1" dirty="0">
                <a:solidFill>
                  <a:schemeClr val="bg1"/>
                </a:solidFill>
                <a:latin typeface="Inter Bold"/>
                <a:ea typeface="Alexandria" pitchFamily="34" charset="-122"/>
                <a:cs typeface="Alexandria" pitchFamily="34" charset="-120"/>
              </a:rPr>
              <a:t>4</a:t>
            </a:r>
            <a:endParaRPr lang="en-US" sz="5400" b="1" dirty="0">
              <a:solidFill>
                <a:schemeClr val="bg1"/>
              </a:solidFill>
              <a:latin typeface="Inter Bold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1400957" y="6348902"/>
            <a:ext cx="5793512" cy="6243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ru-RU" sz="4800" b="1" dirty="0">
                <a:solidFill>
                  <a:schemeClr val="bg1"/>
                </a:solidFill>
                <a:latin typeface="Inter Bold"/>
                <a:ea typeface="Alexandria" pitchFamily="34" charset="-122"/>
                <a:cs typeface="Alexandria" pitchFamily="34" charset="-120"/>
              </a:rPr>
              <a:t>Математические методы исследования</a:t>
            </a:r>
          </a:p>
          <a:p>
            <a:pPr marL="0" indent="0">
              <a:lnSpc>
                <a:spcPts val="2250"/>
              </a:lnSpc>
              <a:buNone/>
            </a:pPr>
            <a:endParaRPr lang="ru-RU" sz="4800" b="1" dirty="0">
              <a:solidFill>
                <a:schemeClr val="bg1"/>
              </a:solidFill>
              <a:latin typeface="Inter Bold"/>
              <a:ea typeface="Alexandria" pitchFamily="34" charset="-122"/>
              <a:cs typeface="Alexandria" pitchFamily="34" charset="-120"/>
            </a:endParaRPr>
          </a:p>
          <a:p>
            <a:pPr marL="0" indent="0">
              <a:lnSpc>
                <a:spcPts val="2250"/>
              </a:lnSpc>
              <a:buNone/>
            </a:pPr>
            <a:r>
              <a:rPr lang="ru-RU" sz="4800" b="1" dirty="0">
                <a:solidFill>
                  <a:schemeClr val="bg1"/>
                </a:solidFill>
                <a:latin typeface="Inter Bold"/>
                <a:ea typeface="Alexandria" pitchFamily="34" charset="-122"/>
                <a:cs typeface="Alexandria" pitchFamily="34" charset="-120"/>
              </a:rPr>
              <a:t> операций</a:t>
            </a:r>
            <a:endParaRPr lang="en-US" sz="4800" b="1" dirty="0">
              <a:solidFill>
                <a:schemeClr val="bg1"/>
              </a:solidFill>
              <a:latin typeface="Inter Bold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736D3F1-C728-4374-9775-75B92C3574A3}"/>
              </a:ext>
            </a:extLst>
          </p:cNvPr>
          <p:cNvSpPr/>
          <p:nvPr/>
        </p:nvSpPr>
        <p:spPr>
          <a:xfrm>
            <a:off x="12732774" y="7610167"/>
            <a:ext cx="1799303" cy="540774"/>
          </a:xfrm>
          <a:prstGeom prst="rect">
            <a:avLst/>
          </a:prstGeom>
          <a:solidFill>
            <a:srgbClr val="272525"/>
          </a:solidFill>
          <a:ln>
            <a:solidFill>
              <a:srgbClr val="272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Shape 13">
            <a:extLst>
              <a:ext uri="{FF2B5EF4-FFF2-40B4-BE49-F238E27FC236}">
                <a16:creationId xmlns:a16="http://schemas.microsoft.com/office/drawing/2014/main" id="{76A96D4A-DAC3-4F87-9814-5F75338874A0}"/>
              </a:ext>
            </a:extLst>
          </p:cNvPr>
          <p:cNvSpPr/>
          <p:nvPr/>
        </p:nvSpPr>
        <p:spPr>
          <a:xfrm>
            <a:off x="348079" y="3004421"/>
            <a:ext cx="761643" cy="898957"/>
          </a:xfrm>
          <a:prstGeom prst="roundRect">
            <a:avLst>
              <a:gd name="adj" fmla="val 18672"/>
            </a:avLst>
          </a:prstGeom>
          <a:solidFill>
            <a:srgbClr val="110080"/>
          </a:solidFill>
          <a:ln w="7620">
            <a:solidFill>
              <a:srgbClr val="110080"/>
            </a:solidFill>
            <a:prstDash val="solid"/>
          </a:ln>
        </p:spPr>
      </p:sp>
      <p:sp>
        <p:nvSpPr>
          <p:cNvPr id="23" name="Text 6">
            <a:extLst>
              <a:ext uri="{FF2B5EF4-FFF2-40B4-BE49-F238E27FC236}">
                <a16:creationId xmlns:a16="http://schemas.microsoft.com/office/drawing/2014/main" id="{459A8BE6-BB3E-494E-9FB8-02A04D66D620}"/>
              </a:ext>
            </a:extLst>
          </p:cNvPr>
          <p:cNvSpPr/>
          <p:nvPr/>
        </p:nvSpPr>
        <p:spPr>
          <a:xfrm>
            <a:off x="639314" y="3453899"/>
            <a:ext cx="160615" cy="2744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5400" b="1" dirty="0">
                <a:solidFill>
                  <a:schemeClr val="bg1"/>
                </a:solidFill>
                <a:latin typeface="Inter Bold"/>
                <a:ea typeface="Alexandria" pitchFamily="34" charset="-122"/>
                <a:cs typeface="Alexandria" pitchFamily="34" charset="-120"/>
              </a:rPr>
              <a:t>2</a:t>
            </a:r>
            <a:endParaRPr lang="en-US" sz="5400" b="1" dirty="0">
              <a:solidFill>
                <a:schemeClr val="bg1"/>
              </a:solidFill>
              <a:latin typeface="Inter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 bwMode="auto">
        <a:prstGeom prst="rect">
          <a:avLst/>
        </a:prstGeom>
        <a:noFill/>
        <a:ln w="25400" cap="flat">
          <a:solidFill>
            <a:schemeClr val="accent1"/>
          </a:solidFill>
          <a:prstDash val="solid"/>
          <a:round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 bwMode="auto">
        <a:prstGeom prst="rect">
          <a:avLst/>
        </a:prstGeom>
        <a:noFill/>
        <a:ln w="12700" cap="flat">
          <a:noFill/>
          <a:miter lim="4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1_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 bwMode="auto">
        <a:prstGeom prst="rect">
          <a:avLst/>
        </a:prstGeom>
        <a:noFill/>
        <a:ln w="25400" cap="flat">
          <a:solidFill>
            <a:schemeClr val="accent1"/>
          </a:solidFill>
          <a:prstDash val="solid"/>
          <a:round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 bwMode="auto">
        <a:prstGeom prst="rect">
          <a:avLst/>
        </a:prstGeom>
        <a:noFill/>
        <a:ln w="12700" cap="flat">
          <a:noFill/>
          <a:miter lim="4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2_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Franklin Gothic Book"/>
        <a:ea typeface="Franklin Gothic Book"/>
        <a:cs typeface="Franklin Gothic Book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833</TotalTime>
  <Words>1340</Words>
  <Application>Microsoft Office PowerPoint</Application>
  <PresentationFormat>Произвольный</PresentationFormat>
  <Paragraphs>180</Paragraphs>
  <Slides>28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28</vt:i4>
      </vt:variant>
    </vt:vector>
  </HeadingPairs>
  <TitlesOfParts>
    <vt:vector size="45" baseType="lpstr">
      <vt:lpstr>Alexandria</vt:lpstr>
      <vt:lpstr>Arial</vt:lpstr>
      <vt:lpstr>Calibri</vt:lpstr>
      <vt:lpstr>Calibri Light</vt:lpstr>
      <vt:lpstr>Franklin Gothic Book</vt:lpstr>
      <vt:lpstr>Franklin Gothic Medium</vt:lpstr>
      <vt:lpstr>Gilroy-ExtraBold</vt:lpstr>
      <vt:lpstr>Gilroy-Light</vt:lpstr>
      <vt:lpstr>Helvetica</vt:lpstr>
      <vt:lpstr>Inter Bold</vt:lpstr>
      <vt:lpstr>Montserrat</vt:lpstr>
      <vt:lpstr>Tahoma</vt:lpstr>
      <vt:lpstr>Times New Roman</vt:lpstr>
      <vt:lpstr>Office Theme</vt:lpstr>
      <vt:lpstr>Тема Office</vt:lpstr>
      <vt:lpstr>1_Тема Office</vt:lpstr>
      <vt:lpstr>2_Тема Office</vt:lpstr>
      <vt:lpstr>Презентация PowerPoint</vt:lpstr>
      <vt:lpstr>Что такое Data Science?</vt:lpstr>
      <vt:lpstr>Data Scientist решает ряд ключевых задач:</vt:lpstr>
      <vt:lpstr>Результаты работы</vt:lpstr>
      <vt:lpstr>Презентация PowerPoint</vt:lpstr>
      <vt:lpstr>Инструментарий</vt:lpstr>
      <vt:lpstr>Места работы</vt:lpstr>
      <vt:lpstr>01.03.04 Прикладная математика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Наталья Александровна Каргапольцева</cp:lastModifiedBy>
  <cp:revision>48</cp:revision>
  <dcterms:created xsi:type="dcterms:W3CDTF">2024-11-28T03:25:44Z</dcterms:created>
  <dcterms:modified xsi:type="dcterms:W3CDTF">2025-11-24T12:19:03Z</dcterms:modified>
</cp:coreProperties>
</file>